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56" r:id="rId2"/>
    <p:sldId id="458" r:id="rId3"/>
    <p:sldId id="459" r:id="rId4"/>
    <p:sldId id="460" r:id="rId5"/>
    <p:sldId id="461" r:id="rId6"/>
    <p:sldId id="462" r:id="rId7"/>
    <p:sldId id="390" r:id="rId8"/>
    <p:sldId id="465" r:id="rId9"/>
    <p:sldId id="469" r:id="rId10"/>
    <p:sldId id="466" r:id="rId11"/>
    <p:sldId id="478" r:id="rId12"/>
    <p:sldId id="468" r:id="rId13"/>
    <p:sldId id="479" r:id="rId14"/>
    <p:sldId id="470" r:id="rId15"/>
    <p:sldId id="471" r:id="rId16"/>
    <p:sldId id="474" r:id="rId17"/>
    <p:sldId id="473" r:id="rId18"/>
    <p:sldId id="475" r:id="rId19"/>
    <p:sldId id="476" r:id="rId20"/>
    <p:sldId id="477" r:id="rId21"/>
  </p:sldIdLst>
  <p:sldSz cx="9144000" cy="6858000" type="screen4x3"/>
  <p:notesSz cx="6788150" cy="992346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mi" initials="r" lastIdx="1" clrIdx="0">
    <p:extLst>
      <p:ext uri="{19B8F6BF-5375-455C-9EA6-DF929625EA0E}">
        <p15:presenceInfo xmlns:p15="http://schemas.microsoft.com/office/powerpoint/2012/main" userId="rem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FF"/>
    <a:srgbClr val="FFCCCC"/>
    <a:srgbClr val="70AD47"/>
    <a:srgbClr val="BFBFDF"/>
    <a:srgbClr val="BFDFFF"/>
    <a:srgbClr val="DEFFDD"/>
    <a:srgbClr val="FFE4BF"/>
    <a:srgbClr val="DFBFBF"/>
    <a:srgbClr val="91D5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5" autoAdjust="0"/>
    <p:restoredTop sz="94131" autoAdjust="0"/>
  </p:normalViewPr>
  <p:slideViewPr>
    <p:cSldViewPr snapToGrid="0">
      <p:cViewPr varScale="1">
        <p:scale>
          <a:sx n="106" d="100"/>
          <a:sy n="106" d="100"/>
        </p:scale>
        <p:origin x="1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45047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9B23CC-0C83-4EAE-9D0D-7BCD04C81E08}" type="datetimeFigureOut">
              <a:rPr lang="fr-FR" smtClean="0"/>
              <a:t>01/04/2020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45047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50691A-0F6A-434A-ADF4-4F2E5A96061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42065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45047" y="0"/>
            <a:ext cx="2941532" cy="4978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30F9BB-4595-4A28-9A84-34ECAB7BD846}" type="datetimeFigureOut">
              <a:rPr lang="fr-FR" smtClean="0"/>
              <a:t>01/04/2020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1239838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8815" y="4775666"/>
            <a:ext cx="5430520" cy="39073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45047" y="9425568"/>
            <a:ext cx="2941532" cy="49789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4520FB-8F37-4AF1-8D15-1B7BC67C60AC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451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Au</a:t>
            </a:r>
            <a:r>
              <a:rPr lang="fr-FR" baseline="0" dirty="0" smtClean="0"/>
              <a:t> cours de ma thèse je me suis intéressé aux mesures de petits déplacements</a:t>
            </a:r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8442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3529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6320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2659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Voici une photo</a:t>
            </a:r>
            <a:r>
              <a:rPr lang="fr-FR" baseline="0" dirty="0" smtClean="0"/>
              <a:t> de la table optique où se déroule l’expérience : laser, cryostat et optiques nécessaires à la détection et au refroidissement</a:t>
            </a:r>
          </a:p>
          <a:p>
            <a:r>
              <a:rPr lang="fr-FR" baseline="0" dirty="0" smtClean="0"/>
              <a:t>Malgré la complexité de l’expérience, il est possible d’établir des modèles simples permettant de comprendre le fonctionnement de l’expérience.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0848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aseline="0" dirty="0" smtClean="0"/>
              <a:t>En voici un exemple avec un modèle du micro-pilier abordable avec des étudiants de CPGE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983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7427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07966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46038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8424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08117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Accepté</a:t>
            </a:r>
            <a:r>
              <a:rPr lang="fr-FR" baseline="0" dirty="0" smtClean="0"/>
              <a:t> à LLG, formation de grande qualité</a:t>
            </a:r>
          </a:p>
          <a:p>
            <a:r>
              <a:rPr lang="fr-FR" baseline="0" dirty="0" smtClean="0"/>
              <a:t>Choisi d’aller en licence pour garder une formation </a:t>
            </a:r>
            <a:r>
              <a:rPr lang="fr-FR" baseline="0" dirty="0" err="1" smtClean="0"/>
              <a:t>pluri-disciplinaire</a:t>
            </a:r>
            <a:r>
              <a:rPr lang="fr-FR" baseline="0" dirty="0" smtClean="0"/>
              <a:t> et s’orienter vers l’enseignement et la recherche</a:t>
            </a:r>
          </a:p>
          <a:p>
            <a:r>
              <a:rPr lang="fr-FR" baseline="0" dirty="0" smtClean="0"/>
              <a:t>Master général puis spécialisation en optique.</a:t>
            </a:r>
          </a:p>
          <a:p>
            <a:r>
              <a:rPr lang="fr-FR" baseline="0" dirty="0" smtClean="0"/>
              <a:t>Stages au LKB grâce à un enseignant dès la L3</a:t>
            </a:r>
          </a:p>
          <a:p>
            <a:r>
              <a:rPr lang="fr-FR" baseline="0" dirty="0" smtClean="0"/>
              <a:t>Thèse</a:t>
            </a:r>
          </a:p>
          <a:p>
            <a:r>
              <a:rPr lang="fr-FR" baseline="0" dirty="0" smtClean="0"/>
              <a:t>Préparation à l’</a:t>
            </a:r>
            <a:r>
              <a:rPr lang="fr-FR" baseline="0" dirty="0" err="1" smtClean="0"/>
              <a:t>agregation</a:t>
            </a:r>
            <a:endParaRPr lang="fr-FR" baseline="0" dirty="0" smtClean="0"/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11554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3077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312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222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3980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898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3357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335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Pousser le refroidissement jusqu’au</a:t>
            </a:r>
            <a:r>
              <a:rPr lang="fr-FR" baseline="0" dirty="0" smtClean="0"/>
              <a:t>x limites classiques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4520FB-8F37-4AF1-8D15-1B7BC67C60A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9176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321F7-E1B7-4BB0-9E46-D85020889882}" type="datetime1">
              <a:rPr lang="fr-FR" smtClean="0"/>
              <a:t>01/04/2020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898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7EA09-E793-47BC-B427-5ADC50B952D3}" type="datetime1">
              <a:rPr lang="fr-FR" smtClean="0"/>
              <a:t>01/04/2020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484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36942-48AA-4BD6-90AA-2E3DBC437B4E}" type="datetime1">
              <a:rPr lang="fr-FR" smtClean="0"/>
              <a:t>01/04/2020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1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F6EF8-7D11-4226-A98B-02790DAC163A}" type="datetime1">
              <a:rPr lang="fr-FR" smtClean="0"/>
              <a:t>01/04/2020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804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0D0E7-6327-404D-ADF6-907FA106B1F6}" type="datetime1">
              <a:rPr lang="fr-FR" smtClean="0"/>
              <a:t>01/04/2020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97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2E06E-7DC2-4E3C-99C4-0BAD334CDF68}" type="datetime1">
              <a:rPr lang="fr-FR" smtClean="0"/>
              <a:t>01/04/2020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844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4DF-91D6-449D-B1B2-294AA165FB73}" type="datetime1">
              <a:rPr lang="fr-FR" smtClean="0"/>
              <a:t>01/04/2020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204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1DE45-DA2D-4F35-8DCA-DAE2BC9D6DC7}" type="datetime1">
              <a:rPr lang="fr-FR" smtClean="0"/>
              <a:t>01/04/2020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500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EA6C7-2E81-4B6E-939C-7443D51C7C46}" type="datetime1">
              <a:rPr lang="fr-FR" smtClean="0"/>
              <a:t>01/04/2020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273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3EF79-C549-4B46-9CCA-3D38E5883449}" type="datetime1">
              <a:rPr lang="fr-FR" smtClean="0"/>
              <a:t>01/04/2020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90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7872F-36CB-4994-B8E6-421A4C0E82AB}" type="datetime1">
              <a:rPr lang="fr-FR" smtClean="0"/>
              <a:t>01/04/2020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840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A4878-9A39-4D07-960B-2D94036A160B}" type="datetime1">
              <a:rPr lang="fr-FR" smtClean="0"/>
              <a:t>01/04/2020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2565A-FF55-4F71-BB6B-0F9786A774E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40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gif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30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77.png"/><Relationship Id="rId7" Type="http://schemas.openxmlformats.org/officeDocument/2006/relationships/image" Target="../media/image790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3.png"/><Relationship Id="rId5" Type="http://schemas.openxmlformats.org/officeDocument/2006/relationships/image" Target="../media/image78.png"/><Relationship Id="rId15" Type="http://schemas.openxmlformats.org/officeDocument/2006/relationships/image" Target="../media/image87.jpg"/><Relationship Id="rId10" Type="http://schemas.openxmlformats.org/officeDocument/2006/relationships/image" Target="../media/image82.png"/><Relationship Id="rId4" Type="http://schemas.openxmlformats.org/officeDocument/2006/relationships/image" Target="../media/image761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8.png"/><Relationship Id="rId3" Type="http://schemas.openxmlformats.org/officeDocument/2006/relationships/image" Target="../media/image89.gif"/><Relationship Id="rId7" Type="http://schemas.openxmlformats.org/officeDocument/2006/relationships/image" Target="../media/image93.pn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gif"/><Relationship Id="rId11" Type="http://schemas.openxmlformats.org/officeDocument/2006/relationships/image" Target="../media/image22.png"/><Relationship Id="rId5" Type="http://schemas.openxmlformats.org/officeDocument/2006/relationships/image" Target="../media/image91.gif"/><Relationship Id="rId15" Type="http://schemas.openxmlformats.org/officeDocument/2006/relationships/image" Target="../media/image101.png"/><Relationship Id="rId10" Type="http://schemas.openxmlformats.org/officeDocument/2006/relationships/image" Target="../media/image96.png"/><Relationship Id="rId4" Type="http://schemas.openxmlformats.org/officeDocument/2006/relationships/image" Target="../media/image90.gif"/><Relationship Id="rId9" Type="http://schemas.openxmlformats.org/officeDocument/2006/relationships/image" Target="../media/image93.gif"/><Relationship Id="rId14" Type="http://schemas.openxmlformats.org/officeDocument/2006/relationships/image" Target="../media/image9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.png"/><Relationship Id="rId3" Type="http://schemas.openxmlformats.org/officeDocument/2006/relationships/image" Target="../media/image95.png"/><Relationship Id="rId7" Type="http://schemas.openxmlformats.org/officeDocument/2006/relationships/image" Target="../media/image104.png"/><Relationship Id="rId12" Type="http://schemas.openxmlformats.org/officeDocument/2006/relationships/image" Target="../media/image7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0.png"/><Relationship Id="rId11" Type="http://schemas.openxmlformats.org/officeDocument/2006/relationships/image" Target="../media/image770.png"/><Relationship Id="rId5" Type="http://schemas.openxmlformats.org/officeDocument/2006/relationships/image" Target="../media/image103.png"/><Relationship Id="rId10" Type="http://schemas.openxmlformats.org/officeDocument/2006/relationships/image" Target="../media/image760.png"/><Relationship Id="rId4" Type="http://schemas.openxmlformats.org/officeDocument/2006/relationships/image" Target="../media/image102.png"/><Relationship Id="rId9" Type="http://schemas.openxmlformats.org/officeDocument/2006/relationships/image" Target="../media/image10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7" Type="http://schemas.openxmlformats.org/officeDocument/2006/relationships/image" Target="../media/image8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0.png"/><Relationship Id="rId5" Type="http://schemas.openxmlformats.org/officeDocument/2006/relationships/image" Target="../media/image810.png"/><Relationship Id="rId4" Type="http://schemas.openxmlformats.org/officeDocument/2006/relationships/image" Target="../media/image10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0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JPG"/><Relationship Id="rId5" Type="http://schemas.openxmlformats.org/officeDocument/2006/relationships/image" Target="../media/image113.jpg"/><Relationship Id="rId4" Type="http://schemas.openxmlformats.org/officeDocument/2006/relationships/image" Target="../media/image1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5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7cgZcbHmxm4" TargetMode="External"/><Relationship Id="rId11" Type="http://schemas.openxmlformats.org/officeDocument/2006/relationships/image" Target="../media/image121.png"/><Relationship Id="rId5" Type="http://schemas.openxmlformats.org/officeDocument/2006/relationships/image" Target="../media/image116.png"/><Relationship Id="rId10" Type="http://schemas.openxmlformats.org/officeDocument/2006/relationships/image" Target="../media/image120.png"/><Relationship Id="rId4" Type="http://schemas.openxmlformats.org/officeDocument/2006/relationships/image" Target="../media/image31.png"/><Relationship Id="rId9" Type="http://schemas.openxmlformats.org/officeDocument/2006/relationships/image" Target="../media/image1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5.png"/><Relationship Id="rId5" Type="http://schemas.openxmlformats.org/officeDocument/2006/relationships/image" Target="../media/image110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9" Type="http://schemas.openxmlformats.org/officeDocument/2006/relationships/image" Target="../media/image11.png"/><Relationship Id="rId4" Type="http://schemas.openxmlformats.org/officeDocument/2006/relationships/image" Target="../media/image100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24.png"/><Relationship Id="rId7" Type="http://schemas.openxmlformats.org/officeDocument/2006/relationships/image" Target="../media/image23.png"/><Relationship Id="rId25" Type="http://schemas.openxmlformats.org/officeDocument/2006/relationships/image" Target="../media/image2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24" Type="http://schemas.openxmlformats.org/officeDocument/2006/relationships/image" Target="../media/image26.png"/><Relationship Id="rId5" Type="http://schemas.openxmlformats.org/officeDocument/2006/relationships/image" Target="../media/image19.png"/><Relationship Id="rId23" Type="http://schemas.openxmlformats.org/officeDocument/2006/relationships/image" Target="../media/image17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2.gif"/><Relationship Id="rId22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1.png"/><Relationship Id="rId10" Type="http://schemas.openxmlformats.org/officeDocument/2006/relationships/image" Target="../media/image31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1.png"/><Relationship Id="rId3" Type="http://schemas.openxmlformats.org/officeDocument/2006/relationships/image" Target="../media/image35.png"/><Relationship Id="rId7" Type="http://schemas.openxmlformats.org/officeDocument/2006/relationships/image" Target="../media/image260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39.png"/><Relationship Id="rId5" Type="http://schemas.openxmlformats.org/officeDocument/2006/relationships/image" Target="../media/image350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6.png"/><Relationship Id="rId9" Type="http://schemas.openxmlformats.org/officeDocument/2006/relationships/image" Target="../media/image370.png"/><Relationship Id="rId1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JPG"/><Relationship Id="rId9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461913"/>
            <a:ext cx="9144000" cy="1451730"/>
          </a:xfrm>
        </p:spPr>
        <p:txBody>
          <a:bodyPr anchor="ctr">
            <a:normAutofit/>
          </a:bodyPr>
          <a:lstStyle/>
          <a:p>
            <a:r>
              <a:rPr lang="fr-FR" altLang="fr-FR" sz="4000" dirty="0" smtClean="0">
                <a:solidFill>
                  <a:schemeClr val="accent1"/>
                </a:solidFill>
                <a:latin typeface="+mn-lt"/>
              </a:rPr>
              <a:t>Mise en perspective didactique</a:t>
            </a:r>
            <a:br>
              <a:rPr lang="fr-FR" altLang="fr-FR" sz="4000" dirty="0" smtClean="0">
                <a:solidFill>
                  <a:schemeClr val="accent1"/>
                </a:solidFill>
                <a:latin typeface="+mn-lt"/>
              </a:rPr>
            </a:br>
            <a:r>
              <a:rPr lang="fr-FR" altLang="fr-FR" sz="4000" dirty="0" smtClean="0">
                <a:solidFill>
                  <a:schemeClr val="accent1"/>
                </a:solidFill>
                <a:latin typeface="+mn-lt"/>
              </a:rPr>
              <a:t>d’un dossier de recherche</a:t>
            </a:r>
            <a:endParaRPr lang="fr-FR" altLang="fr-FR" sz="22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0" y="5439266"/>
            <a:ext cx="9144000" cy="6162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b="1" dirty="0" smtClean="0">
                <a:solidFill>
                  <a:schemeClr val="accent1"/>
                </a:solidFill>
                <a:latin typeface="+mn-lt"/>
              </a:rPr>
              <a:t>Rémi METZDORFF</a:t>
            </a:r>
            <a:endParaRPr lang="fr-FR" altLang="fr-FR" sz="2000" dirty="0" smtClean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18" name="compressionmode_stres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4507" y="3064437"/>
            <a:ext cx="2315529" cy="1926000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493" y="3064437"/>
            <a:ext cx="2566346" cy="1924759"/>
          </a:xfrm>
          <a:prstGeom prst="rect">
            <a:avLst/>
          </a:prstGeom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0" y="1820944"/>
            <a:ext cx="9144000" cy="846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Concours externe de l’agrégation de physique-chimie, option physique, session 2020</a:t>
            </a:r>
            <a:endParaRPr lang="fr-FR" altLang="fr-FR" sz="20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22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9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57" y="1427491"/>
            <a:ext cx="4502661" cy="285387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57" y="1427491"/>
            <a:ext cx="6541285" cy="2857871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Refroidissement par rétroaction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10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52" y="4486562"/>
            <a:ext cx="8245860" cy="2164268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228600" y="579961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La mesure des déplacements permet de d’appliquer une force de frottement visqueux qui diminue la température effective de l’oscillateur</a:t>
            </a:r>
            <a:endParaRPr lang="fr-FR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ZoneTexte 11"/>
              <p:cNvSpPr txBox="1"/>
              <p:nvPr/>
            </p:nvSpPr>
            <p:spPr>
              <a:xfrm>
                <a:off x="4532420" y="1730498"/>
                <a:ext cx="306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2420" y="1730498"/>
                <a:ext cx="306751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8000" r="-18000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ZoneTexte 12"/>
          <p:cNvSpPr txBox="1"/>
          <p:nvPr/>
        </p:nvSpPr>
        <p:spPr>
          <a:xfrm>
            <a:off x="4037258" y="2403615"/>
            <a:ext cx="1297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Modulateur</a:t>
            </a:r>
            <a:endParaRPr lang="en-US" sz="1200" dirty="0"/>
          </a:p>
        </p:txBody>
      </p:sp>
      <p:sp>
        <p:nvSpPr>
          <p:cNvPr id="14" name="Rectangle 13"/>
          <p:cNvSpPr/>
          <p:nvPr/>
        </p:nvSpPr>
        <p:spPr>
          <a:xfrm>
            <a:off x="5748949" y="4662535"/>
            <a:ext cx="1919336" cy="5878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/>
              <p:cNvSpPr txBox="1"/>
              <p:nvPr/>
            </p:nvSpPr>
            <p:spPr>
              <a:xfrm>
                <a:off x="3689287" y="3798604"/>
                <a:ext cx="1979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287" y="3798604"/>
                <a:ext cx="197938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30303" r="-24242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085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7037E-6 L 0.2243 0.0009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1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 animBg="1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295082"/>
            <a:ext cx="7155194" cy="2633477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295081"/>
            <a:ext cx="7155194" cy="2633477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295080"/>
            <a:ext cx="7155194" cy="2633477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295080"/>
            <a:ext cx="7155194" cy="2633477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295079"/>
            <a:ext cx="7155194" cy="2633477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295079"/>
            <a:ext cx="7155194" cy="2633477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295078"/>
            <a:ext cx="7155194" cy="2633477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3" y="1295078"/>
            <a:ext cx="7155194" cy="2633477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Résultats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11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28600" y="579961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Le micro-pilier est refroidit en augmentant le gain de la rétroaction et la température effective est déduite du spectre du mouvement brownien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481465" y="1295077"/>
            <a:ext cx="3976736" cy="263347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11" y="1475714"/>
            <a:ext cx="912358" cy="8057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/>
              <p:cNvSpPr txBox="1"/>
              <p:nvPr/>
            </p:nvSpPr>
            <p:spPr>
              <a:xfrm>
                <a:off x="228600" y="3997339"/>
                <a:ext cx="8686800" cy="949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2"/>
                    </a:solidFill>
                  </a:rPr>
                  <a:t>Pour une </a:t>
                </a:r>
                <a:r>
                  <a:rPr lang="fr-FR" b="1" dirty="0" smtClean="0">
                    <a:solidFill>
                      <a:schemeClr val="accent2"/>
                    </a:solidFill>
                  </a:rPr>
                  <a:t>masse effective de 33 µg </a:t>
                </a:r>
                <a:r>
                  <a:rPr lang="fr-FR" dirty="0" smtClean="0">
                    <a:solidFill>
                      <a:schemeClr val="accent2"/>
                    </a:solidFill>
                  </a:rPr>
                  <a:t>et une </a:t>
                </a:r>
                <a:r>
                  <a:rPr lang="fr-FR" b="1" dirty="0" smtClean="0">
                    <a:solidFill>
                      <a:schemeClr val="accent2"/>
                    </a:solidFill>
                  </a:rPr>
                  <a:t>fréquence de 3,6 MHz </a:t>
                </a:r>
                <a:r>
                  <a:rPr lang="fr-FR" dirty="0" smtClean="0">
                    <a:solidFill>
                      <a:schemeClr val="accent2"/>
                    </a:solidFill>
                  </a:rPr>
                  <a:t>:</a:t>
                </a:r>
              </a:p>
              <a:p>
                <a:endParaRPr lang="fr-FR" b="1" dirty="0">
                  <a:solidFill>
                    <a:schemeClr val="accent2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fr-FR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=1,0±0,1 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mK</m:t>
                    </m:r>
                  </m:oMath>
                </a14:m>
                <a:r>
                  <a:rPr lang="fr-FR" dirty="0" smtClean="0">
                    <a:solidFill>
                      <a:schemeClr val="accent2"/>
                    </a:solidFill>
                  </a:rPr>
                  <a:t> soit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fr-FR" b="0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5,5±0,5</m:t>
                    </m:r>
                  </m:oMath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3" name="ZoneTexte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997339"/>
                <a:ext cx="8686800" cy="949555"/>
              </a:xfrm>
              <a:prstGeom prst="rect">
                <a:avLst/>
              </a:prstGeom>
              <a:blipFill rotWithShape="0">
                <a:blip r:embed="rId12"/>
                <a:stretch>
                  <a:fillRect l="-632" t="-3871" b="-70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ZoneTexte 43"/>
              <p:cNvSpPr txBox="1"/>
              <p:nvPr/>
            </p:nvSpPr>
            <p:spPr>
              <a:xfrm>
                <a:off x="2335794" y="5344796"/>
                <a:ext cx="657960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6"/>
                    </a:solidFill>
                  </a:rPr>
                  <a:t>Après avoir adapté l’expérience au paramètres du micro-disque (112 µg et 280 kHz) celui-ci a pu être refroidit :</a:t>
                </a:r>
              </a:p>
              <a:p>
                <a:endParaRPr lang="fr-FR" b="1" dirty="0">
                  <a:solidFill>
                    <a:schemeClr val="accent6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fr-FR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=0,7±0,1 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mK</m:t>
                    </m:r>
                  </m:oMath>
                </a14:m>
                <a:r>
                  <a:rPr lang="fr-FR" dirty="0" smtClean="0">
                    <a:solidFill>
                      <a:schemeClr val="accent6"/>
                    </a:solidFill>
                  </a:rPr>
                  <a:t> soit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fr-FR" b="0" i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55±5</m:t>
                    </m:r>
                  </m:oMath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4" name="ZoneTexte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794" y="5344796"/>
                <a:ext cx="6579606" cy="1200329"/>
              </a:xfrm>
              <a:prstGeom prst="rect">
                <a:avLst/>
              </a:prstGeom>
              <a:blipFill rotWithShape="0">
                <a:blip r:embed="rId13"/>
                <a:stretch>
                  <a:fillRect l="-741" t="-3046" r="-741" b="-71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Image 4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219707"/>
            <a:ext cx="1935137" cy="14505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780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3" grpId="0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08" y="622326"/>
            <a:ext cx="1800000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687952" y="1158485"/>
                <a:ext cx="4239430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Sup>
                        <m:sSubSup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phase</m:t>
                          </m:r>
                        </m:sup>
                      </m:sSubSup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ℱ</m:t>
                          </m:r>
                        </m:num>
                        <m:den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d>
                        <m:dPr>
                          <m:ctrlPr>
                            <a:rPr lang="fr-FR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fr-F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Sup>
                            <m:sSubSup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rad</m:t>
                              </m:r>
                            </m:sup>
                          </m:sSubSup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952" y="1158485"/>
                <a:ext cx="4239430" cy="6127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Vers une amélioration de la sensibilité des mesures de déplacement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12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2326"/>
            <a:ext cx="1800000" cy="1800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22326"/>
            <a:ext cx="1800000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754612" y="1514668"/>
                <a:ext cx="468846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12" y="1514668"/>
                <a:ext cx="468846" cy="335413"/>
              </a:xfrm>
              <a:prstGeom prst="rect">
                <a:avLst/>
              </a:prstGeom>
              <a:blipFill rotWithShape="0">
                <a:blip r:embed="rId7"/>
                <a:stretch>
                  <a:fillRect r="-6494" b="-109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679196" y="1958899"/>
                <a:ext cx="2149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96" y="1958899"/>
                <a:ext cx="21493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27778" r="-22222" b="-239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/>
          <p:cNvSpPr/>
          <p:nvPr/>
        </p:nvSpPr>
        <p:spPr>
          <a:xfrm>
            <a:off x="-31377" y="1978187"/>
            <a:ext cx="720000" cy="720000"/>
          </a:xfrm>
          <a:prstGeom prst="arc">
            <a:avLst>
              <a:gd name="adj1" fmla="val 18039390"/>
              <a:gd name="adj2" fmla="val 0"/>
            </a:avLst>
          </a:prstGeom>
          <a:ln w="2222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751323" y="1158485"/>
                <a:ext cx="1415900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ℱ</m:t>
                          </m:r>
                        </m:num>
                        <m:den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fr-FR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323" y="1158485"/>
                <a:ext cx="1415900" cy="61279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ag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932" y="892175"/>
            <a:ext cx="2419005" cy="1244984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751" y="2098119"/>
            <a:ext cx="3566167" cy="2651765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751" y="2098118"/>
            <a:ext cx="3566167" cy="2651765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751" y="2098117"/>
            <a:ext cx="3566167" cy="2651765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750" y="2098116"/>
            <a:ext cx="3566167" cy="2651765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661519"/>
            <a:ext cx="5039058" cy="19909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ZoneTexte 27"/>
          <p:cNvSpPr txBox="1"/>
          <p:nvPr/>
        </p:nvSpPr>
        <p:spPr>
          <a:xfrm>
            <a:off x="221908" y="2956814"/>
            <a:ext cx="4817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Les </a:t>
            </a:r>
            <a:r>
              <a:rPr lang="fr-FR" b="1" dirty="0" smtClean="0">
                <a:solidFill>
                  <a:schemeClr val="accent1"/>
                </a:solidFill>
              </a:rPr>
              <a:t>fluctuations quantiques </a:t>
            </a:r>
            <a:r>
              <a:rPr lang="fr-FR" dirty="0" smtClean="0">
                <a:solidFill>
                  <a:schemeClr val="accent1"/>
                </a:solidFill>
              </a:rPr>
              <a:t>de la lumières dégradent la sensibilité de la mesure </a:t>
            </a:r>
            <a:r>
              <a:rPr lang="fr-FR" b="1" dirty="0" smtClean="0">
                <a:solidFill>
                  <a:schemeClr val="accent1"/>
                </a:solidFill>
              </a:rPr>
              <a:t>directement</a:t>
            </a:r>
            <a:r>
              <a:rPr lang="fr-FR" dirty="0" smtClean="0">
                <a:solidFill>
                  <a:schemeClr val="accent1"/>
                </a:solidFill>
              </a:rPr>
              <a:t> et via la </a:t>
            </a:r>
            <a:r>
              <a:rPr lang="fr-FR" b="1" dirty="0" smtClean="0">
                <a:solidFill>
                  <a:schemeClr val="accent1"/>
                </a:solidFill>
              </a:rPr>
              <a:t>pression de radiation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5407846" y="5195308"/>
            <a:ext cx="3519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L’utilisation de </a:t>
            </a:r>
            <a:r>
              <a:rPr lang="fr-FR" b="1" dirty="0" smtClean="0">
                <a:solidFill>
                  <a:schemeClr val="accent1"/>
                </a:solidFill>
              </a:rPr>
              <a:t>lumière comprimée </a:t>
            </a:r>
            <a:r>
              <a:rPr lang="fr-FR" dirty="0" smtClean="0">
                <a:solidFill>
                  <a:schemeClr val="accent1"/>
                </a:solidFill>
              </a:rPr>
              <a:t>permettra d’améliorer la sensibilité des </a:t>
            </a:r>
            <a:r>
              <a:rPr lang="fr-FR" b="1" dirty="0" smtClean="0">
                <a:solidFill>
                  <a:schemeClr val="accent1"/>
                </a:solidFill>
              </a:rPr>
              <a:t>interféromètres gravitationnels</a:t>
            </a:r>
            <a:endParaRPr lang="fr-FR" b="1" dirty="0">
              <a:solidFill>
                <a:schemeClr val="accent1"/>
              </a:solidFill>
            </a:endParaRPr>
          </a:p>
        </p:txBody>
      </p:sp>
      <p:cxnSp>
        <p:nvCxnSpPr>
          <p:cNvPr id="31" name="Connecteur droit avec flèche 30"/>
          <p:cNvCxnSpPr/>
          <p:nvPr/>
        </p:nvCxnSpPr>
        <p:spPr>
          <a:xfrm>
            <a:off x="856723" y="920062"/>
            <a:ext cx="518801" cy="356792"/>
          </a:xfrm>
          <a:prstGeom prst="straightConnector1">
            <a:avLst/>
          </a:prstGeom>
          <a:ln w="25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 flipV="1">
            <a:off x="949738" y="865158"/>
            <a:ext cx="332771" cy="479366"/>
          </a:xfrm>
          <a:prstGeom prst="straightConnector1">
            <a:avLst/>
          </a:prstGeom>
          <a:ln w="254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 flipV="1">
            <a:off x="850031" y="695014"/>
            <a:ext cx="532185" cy="827312"/>
          </a:xfrm>
          <a:prstGeom prst="straightConnector1">
            <a:avLst/>
          </a:prstGeom>
          <a:ln w="254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1029800" y="1045663"/>
            <a:ext cx="186294" cy="112822"/>
          </a:xfrm>
          <a:prstGeom prst="straightConnector1">
            <a:avLst/>
          </a:prstGeom>
          <a:ln w="25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26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>
                <a:solidFill>
                  <a:schemeClr val="bg1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97048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687" y="416470"/>
            <a:ext cx="720000" cy="1800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617" y="416470"/>
            <a:ext cx="720000" cy="1800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377" y="416139"/>
            <a:ext cx="720000" cy="1800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307" y="417062"/>
            <a:ext cx="720000" cy="18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7121960" y="1968300"/>
                <a:ext cx="81464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13 </m:t>
                      </m:r>
                      <m:r>
                        <m:rPr>
                          <m:sty m:val="p"/>
                        </m:rPr>
                        <a:rPr lang="fr-FR" sz="140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MHz</m:t>
                      </m:r>
                    </m:oMath>
                  </m:oMathPara>
                </a14:m>
                <a:endParaRPr lang="fr-FR" sz="1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960" y="1968300"/>
                <a:ext cx="814647" cy="30777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5013869" y="1971783"/>
                <a:ext cx="8515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6,4 </m:t>
                      </m:r>
                      <m:r>
                        <m:rPr>
                          <m:sty m:val="p"/>
                        </m:rPr>
                        <a:rPr lang="fr-FR" sz="140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MHz</m:t>
                      </m:r>
                    </m:oMath>
                  </m:oMathPara>
                </a14:m>
                <a:endParaRPr lang="fr-FR" sz="1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869" y="1971783"/>
                <a:ext cx="851515" cy="30777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997" y="416470"/>
            <a:ext cx="720000" cy="1800000"/>
          </a:xfrm>
          <a:prstGeom prst="rect">
            <a:avLst/>
          </a:prstGeom>
        </p:spPr>
      </p:pic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Etude du micro-pilier en 2</a:t>
            </a:r>
            <a:r>
              <a:rPr lang="fr-FR" altLang="fr-FR" sz="2000" b="1" baseline="30000" dirty="0" smtClean="0">
                <a:solidFill>
                  <a:schemeClr val="accent1"/>
                </a:solidFill>
              </a:rPr>
              <a:t>ème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 année de CPGE – Ondes acoustiques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228600" y="4501201"/>
                <a:ext cx="8686800" cy="23567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On cherche les solutions sous formes d’ondes stationnaires avec des extrémités libres pour retrouver la fréquence des modes propres de compression du pilier et on trouve pour le fondamental :</a:t>
                </a:r>
                <a:endParaRPr lang="fr-FR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f>
                        <m:fPr>
                          <m:ctrlP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6,3×</m:t>
                          </m:r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2×</m:t>
                          </m:r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sup>
                          </m:sSup>
                        </m:den>
                      </m:f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×3,2 </m:t>
                      </m:r>
                      <m:r>
                        <m:rPr>
                          <m:sty m:val="p"/>
                        </m:rPr>
                        <a:rPr lang="fr-FR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MH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fr-FR" dirty="0" smtClean="0">
                  <a:solidFill>
                    <a:schemeClr val="accent6"/>
                  </a:solidFill>
                </a:endParaRPr>
              </a:p>
              <a:p>
                <a:endParaRPr lang="fr-FR" dirty="0" smtClean="0">
                  <a:solidFill>
                    <a:schemeClr val="accent6"/>
                  </a:solidFill>
                </a:endParaRPr>
              </a:p>
              <a:p>
                <a:r>
                  <a:rPr lang="fr-FR" dirty="0" smtClean="0">
                    <a:solidFill>
                      <a:schemeClr val="accent1"/>
                    </a:solidFill>
                  </a:rPr>
                  <a:t>Cette valeur peut être comparée aux données expérimentales et l’écart justifié par la simplicité du modèle</a:t>
                </a: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501201"/>
                <a:ext cx="8686800" cy="2356799"/>
              </a:xfrm>
              <a:prstGeom prst="rect">
                <a:avLst/>
              </a:prstGeom>
              <a:blipFill rotWithShape="0">
                <a:blip r:embed="rId10"/>
                <a:stretch>
                  <a:fillRect l="-632" t="-1292" r="-70" b="-10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ag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41890"/>
            <a:ext cx="1754109" cy="1549161"/>
          </a:xfrm>
          <a:prstGeom prst="rect">
            <a:avLst/>
          </a:prstGeom>
        </p:spPr>
      </p:pic>
      <p:sp>
        <p:nvSpPr>
          <p:cNvPr id="4" name="Flèche droite 3"/>
          <p:cNvSpPr/>
          <p:nvPr/>
        </p:nvSpPr>
        <p:spPr>
          <a:xfrm>
            <a:off x="2451951" y="964426"/>
            <a:ext cx="1298448" cy="704088"/>
          </a:xfrm>
          <a:prstGeom prst="rightArrow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228600" y="2181106"/>
                <a:ext cx="8686800" cy="2334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Dans le cadre des ondes mécaniques unidimensionnelles, on retrouve l’équation de d’Alembert à une dimension :</a:t>
                </a:r>
                <a:endParaRPr lang="fr-FR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num>
                        <m:den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fr-FR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num>
                        <m:den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b="0" dirty="0" smtClean="0">
                  <a:solidFill>
                    <a:schemeClr val="accent6"/>
                  </a:solidFill>
                </a:endParaRPr>
              </a:p>
              <a:p>
                <a:r>
                  <a:rPr lang="fr-FR" dirty="0" smtClean="0">
                    <a:solidFill>
                      <a:schemeClr val="accent1"/>
                    </a:solidFill>
                  </a:rPr>
                  <a:t>où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</m:e>
                      </m:rad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2,6×</m:t>
                              </m:r>
                              <m:sSup>
                                <m:sSupPr>
                                  <m:ctrlPr>
                                    <a:rPr lang="fr-FR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fr-FR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103×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≈6,3 </m:t>
                      </m:r>
                      <m:r>
                        <m:rPr>
                          <m:sty m:val="p"/>
                        </m:rPr>
                        <a:rPr lang="fr-FR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km</m:t>
                      </m:r>
                      <m:r>
                        <a:rPr lang="fr-FR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fr-FR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181106"/>
                <a:ext cx="8686800" cy="2334742"/>
              </a:xfrm>
              <a:prstGeom prst="rect">
                <a:avLst/>
              </a:prstGeom>
              <a:blipFill rotWithShape="0">
                <a:blip r:embed="rId12"/>
                <a:stretch>
                  <a:fillRect l="-632" t="-15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5029307" y="416139"/>
            <a:ext cx="775962" cy="179999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918801" y="1969388"/>
                <a:ext cx="8515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3,2 </m:t>
                      </m:r>
                      <m:r>
                        <m:rPr>
                          <m:sty m:val="p"/>
                        </m:rPr>
                        <a:rPr lang="fr-FR" sz="140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MHz</m:t>
                      </m:r>
                    </m:oMath>
                  </m:oMathPara>
                </a14:m>
                <a:endParaRPr lang="fr-FR" sz="1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801" y="1969388"/>
                <a:ext cx="851515" cy="30777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034501" y="1969388"/>
                <a:ext cx="8515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9,6</m:t>
                      </m:r>
                      <m:r>
                        <a:rPr lang="fr-FR" sz="14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140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MHz</m:t>
                      </m:r>
                    </m:oMath>
                  </m:oMathPara>
                </a14:m>
                <a:endParaRPr lang="fr-FR" sz="1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4501" y="1969388"/>
                <a:ext cx="851515" cy="30777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8085430" y="1971241"/>
                <a:ext cx="81464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16 </m:t>
                      </m:r>
                      <m:r>
                        <m:rPr>
                          <m:sty m:val="p"/>
                        </m:rPr>
                        <a:rPr lang="fr-FR" sz="140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MHz</m:t>
                      </m:r>
                    </m:oMath>
                  </m:oMathPara>
                </a14:m>
                <a:endParaRPr lang="fr-FR" sz="14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5430" y="1971241"/>
                <a:ext cx="814647" cy="30777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7149779" y="416139"/>
            <a:ext cx="706419" cy="185993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27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5" grpId="0"/>
      <p:bldP spid="19" grpId="0" animBg="1"/>
      <p:bldP spid="13" grpId="0"/>
      <p:bldP spid="22" grpId="0"/>
      <p:bldP spid="24" grpId="0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266170"/>
            <a:ext cx="7223774" cy="356616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117" y="390704"/>
            <a:ext cx="4509283" cy="2320784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r>
              <a:rPr lang="fr-FR" altLang="fr-FR" sz="2000" b="1" dirty="0" smtClean="0">
                <a:solidFill>
                  <a:schemeClr val="accent1"/>
                </a:solidFill>
              </a:rPr>
              <a:t>Etude du micro-pilier en 1</a:t>
            </a:r>
            <a:r>
              <a:rPr lang="fr-FR" altLang="fr-FR" sz="2000" b="1" baseline="30000" dirty="0" smtClean="0">
                <a:solidFill>
                  <a:schemeClr val="accent1"/>
                </a:solidFill>
              </a:rPr>
              <a:t>ère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 année de CPGE – Oscillateur 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/>
              <p:cNvSpPr txBox="1"/>
              <p:nvPr/>
            </p:nvSpPr>
            <p:spPr>
              <a:xfrm>
                <a:off x="228600" y="596972"/>
                <a:ext cx="6966500" cy="1597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{masse + ressort} dans le référentiel du laboratoire considéré galiléen soumis à :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fr-FR" dirty="0" smtClean="0">
                    <a:solidFill>
                      <a:schemeClr val="accent1"/>
                    </a:solidFill>
                  </a:rPr>
                  <a:t>son poids : non pris en </a:t>
                </a:r>
                <a:r>
                  <a:rPr lang="fr-FR" dirty="0">
                    <a:solidFill>
                      <a:schemeClr val="accent1"/>
                    </a:solidFill>
                  </a:rPr>
                  <a:t>compte (</a:t>
                </a:r>
                <a:r>
                  <a:rPr lang="fr-FR" dirty="0" smtClean="0">
                    <a:solidFill>
                      <a:schemeClr val="accent1"/>
                    </a:solidFill>
                  </a:rPr>
                  <a:t>symétrie/orientation)</a:t>
                </a:r>
                <a:endParaRPr lang="fr-FR" dirty="0">
                  <a:solidFill>
                    <a:schemeClr val="accent1"/>
                  </a:solidFill>
                </a:endParaRPr>
              </a:p>
              <a:p>
                <a:pPr marL="742950" lvl="1" indent="-285750">
                  <a:buFontTx/>
                  <a:buChar char="-"/>
                </a:pPr>
                <a:r>
                  <a:rPr lang="fr-FR" dirty="0">
                    <a:solidFill>
                      <a:schemeClr val="accent1"/>
                    </a:solidFill>
                  </a:rPr>
                  <a:t>force de rappel </a:t>
                </a:r>
                <a:r>
                  <a:rPr lang="fr-FR" dirty="0" smtClean="0">
                    <a:solidFill>
                      <a:schemeClr val="accent1"/>
                    </a:solidFill>
                  </a:rPr>
                  <a:t>élastique du </a:t>
                </a:r>
                <a:r>
                  <a:rPr lang="fr-FR" dirty="0">
                    <a:solidFill>
                      <a:schemeClr val="accent1"/>
                    </a:solidFill>
                  </a:rPr>
                  <a:t>ressort </a:t>
                </a:r>
                <a:r>
                  <a:rPr lang="fr-FR" dirty="0" smtClean="0">
                    <a:solidFill>
                      <a:schemeClr val="accent1"/>
                    </a:solidFill>
                  </a:rPr>
                  <a:t>: 	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fr-FR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fr-FR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é</m:t>
                                </m:r>
                                <m:r>
                                  <a:rPr lang="fr-FR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fr-FR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fr-FR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𝑘𝑥</m:t>
                    </m:r>
                  </m:oMath>
                </a14:m>
                <a:endParaRPr lang="fr-FR" dirty="0" smtClean="0">
                  <a:solidFill>
                    <a:schemeClr val="accent6"/>
                  </a:solidFill>
                </a:endParaRPr>
              </a:p>
              <a:p>
                <a:pPr marL="742950" lvl="1" indent="-285750">
                  <a:buFontTx/>
                  <a:buChar char="-"/>
                </a:pPr>
                <a:r>
                  <a:rPr lang="fr-FR" dirty="0">
                    <a:solidFill>
                      <a:schemeClr val="accent1"/>
                    </a:solidFill>
                  </a:rPr>
                  <a:t>f</a:t>
                </a:r>
                <a:r>
                  <a:rPr lang="fr-FR" dirty="0" smtClean="0">
                    <a:solidFill>
                      <a:schemeClr val="accent1"/>
                    </a:solidFill>
                  </a:rPr>
                  <a:t>orce de frottement : 			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fr-FR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fr-FR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fr-FR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fr-FR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acc>
                      <m:accPr>
                        <m:chr m:val="̇"/>
                        <m:ctrlP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fr-FR" b="0" i="1" dirty="0" smtClean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96972"/>
                <a:ext cx="6966500" cy="1597040"/>
              </a:xfrm>
              <a:prstGeom prst="rect">
                <a:avLst/>
              </a:prstGeom>
              <a:blipFill rotWithShape="0">
                <a:blip r:embed="rId5"/>
                <a:stretch>
                  <a:fillRect l="-788" t="-2290" b="-458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8210610" y="2055512"/>
                <a:ext cx="183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0610" y="2055512"/>
                <a:ext cx="183319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/>
              <p:cNvSpPr txBox="1"/>
              <p:nvPr/>
            </p:nvSpPr>
            <p:spPr>
              <a:xfrm>
                <a:off x="8048065" y="984797"/>
                <a:ext cx="325089" cy="310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FR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8065" y="984797"/>
                <a:ext cx="325089" cy="310598"/>
              </a:xfrm>
              <a:prstGeom prst="rect">
                <a:avLst/>
              </a:prstGeom>
              <a:blipFill rotWithShape="0">
                <a:blip r:embed="rId7"/>
                <a:stretch>
                  <a:fillRect l="-14815" r="-7407" b="-18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7716571" y="2055512"/>
                <a:ext cx="183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571" y="2055512"/>
                <a:ext cx="183319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30000" r="-30000" b="-65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ZoneTexte 19"/>
              <p:cNvSpPr txBox="1"/>
              <p:nvPr/>
            </p:nvSpPr>
            <p:spPr>
              <a:xfrm>
                <a:off x="228600" y="2268426"/>
                <a:ext cx="8686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Le théorème du centre d’inertie donne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acc>
                        <m:accPr>
                          <m:chr m:val="̇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𝑘𝑥</m:t>
                      </m:r>
                    </m:oMath>
                  </m:oMathPara>
                </a14:m>
                <a:endParaRPr lang="fr-FR" b="0" i="1" dirty="0" smtClean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268426"/>
                <a:ext cx="8686800" cy="923330"/>
              </a:xfrm>
              <a:prstGeom prst="rect">
                <a:avLst/>
              </a:prstGeom>
              <a:blipFill rotWithShape="0">
                <a:blip r:embed="rId9"/>
                <a:stretch>
                  <a:fillRect l="-632" t="-32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7439162" y="3895091"/>
                <a:ext cx="1476238" cy="2308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fr-FR" i="1" dirty="0" smtClean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endParaRPr lang="fr-FR" i="1" dirty="0" smtClean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endParaRPr lang="fr-FR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endParaRPr lang="fr-FR" i="1" dirty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endParaRPr lang="fr-FR" i="1" dirty="0" smtClean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fr-FR" i="1" dirty="0" smtClean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endParaRPr lang="fr-FR" dirty="0" smtClean="0">
                  <a:solidFill>
                    <a:schemeClr val="accent2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fr-FR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162" y="3895091"/>
                <a:ext cx="1476238" cy="2308324"/>
              </a:xfrm>
              <a:prstGeom prst="rect">
                <a:avLst/>
              </a:prstGeom>
              <a:blipFill rotWithShape="0">
                <a:blip r:embed="rId10"/>
                <a:stretch>
                  <a:fillRect r="-20576" b="-274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9304538" y="2678716"/>
                <a:ext cx="2595198" cy="7003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fr-FR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bSup>
                                <m:sSubSupPr>
                                  <m:ctrlPr>
                                    <a:rPr lang="fr-FR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fr-FR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fr-FR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fr-FR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num>
                        <m:den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4538" y="2678716"/>
                <a:ext cx="2595198" cy="7003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9304538" y="3570273"/>
                <a:ext cx="3271473" cy="5012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func>
                        <m:funcPr>
                          <m:ctrlPr>
                            <a:rPr lang="fr-FR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4538" y="3570273"/>
                <a:ext cx="3271473" cy="50122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/>
          <p:cNvSpPr/>
          <p:nvPr/>
        </p:nvSpPr>
        <p:spPr>
          <a:xfrm>
            <a:off x="0" y="4782564"/>
            <a:ext cx="3769567" cy="207543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/>
          <p:cNvSpPr/>
          <p:nvPr/>
        </p:nvSpPr>
        <p:spPr>
          <a:xfrm>
            <a:off x="3769567" y="3224604"/>
            <a:ext cx="3769567" cy="363339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886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4" grpId="0" animBg="1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7200"/>
            <a:ext cx="2871216" cy="2871216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Etude du micro-pilier en 1</a:t>
            </a:r>
            <a:r>
              <a:rPr lang="fr-FR" altLang="fr-FR" sz="2000" b="1" baseline="30000" dirty="0" smtClean="0">
                <a:solidFill>
                  <a:schemeClr val="accent1"/>
                </a:solidFill>
              </a:rPr>
              <a:t>ère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 année de CPGE – Caractérisation d’un diapason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16</a:t>
            </a:r>
          </a:p>
        </p:txBody>
      </p:sp>
      <p:grpSp>
        <p:nvGrpSpPr>
          <p:cNvPr id="13" name="Groupe 12"/>
          <p:cNvGrpSpPr/>
          <p:nvPr/>
        </p:nvGrpSpPr>
        <p:grpSpPr>
          <a:xfrm>
            <a:off x="4453119" y="3215615"/>
            <a:ext cx="4462281" cy="3566167"/>
            <a:chOff x="3904488" y="3458850"/>
            <a:chExt cx="4462281" cy="3566167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4488" y="3458850"/>
              <a:ext cx="4462281" cy="3566167"/>
            </a:xfrm>
            <a:prstGeom prst="rect">
              <a:avLst/>
            </a:prstGeom>
          </p:spPr>
        </p:pic>
        <p:cxnSp>
          <p:nvCxnSpPr>
            <p:cNvPr id="10" name="Connecteur droit avec flèche 9"/>
            <p:cNvCxnSpPr/>
            <p:nvPr/>
          </p:nvCxnSpPr>
          <p:spPr>
            <a:xfrm>
              <a:off x="5276088" y="4159938"/>
              <a:ext cx="777240" cy="0"/>
            </a:xfrm>
            <a:prstGeom prst="straightConnector1">
              <a:avLst/>
            </a:prstGeom>
            <a:ln w="25400">
              <a:solidFill>
                <a:schemeClr val="accent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/>
                <p:cNvSpPr txBox="1"/>
                <p:nvPr/>
              </p:nvSpPr>
              <p:spPr>
                <a:xfrm>
                  <a:off x="5214937" y="4156808"/>
                  <a:ext cx="8995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2,3 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ms</m:t>
                        </m:r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ZoneTexte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4937" y="4156808"/>
                  <a:ext cx="899542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ZoneTexte 11"/>
                <p:cNvSpPr txBox="1"/>
                <p:nvPr/>
              </p:nvSpPr>
              <p:spPr>
                <a:xfrm>
                  <a:off x="7327636" y="5344648"/>
                  <a:ext cx="9202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fr-FR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=2,3 </m:t>
                        </m:r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oMath>
                    </m:oMathPara>
                  </a14:m>
                  <a:endParaRPr lang="fr-FR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ZoneTexte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7636" y="5344648"/>
                  <a:ext cx="920252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311" r="-3311" b="-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/>
              <p:cNvSpPr txBox="1"/>
              <p:nvPr/>
            </p:nvSpPr>
            <p:spPr>
              <a:xfrm>
                <a:off x="781434" y="4847855"/>
                <a:ext cx="1765548" cy="3016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diapason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=1000</m:t>
                      </m:r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ZoneText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434" y="4847855"/>
                <a:ext cx="1765548" cy="301686"/>
              </a:xfrm>
              <a:prstGeom prst="rect">
                <a:avLst/>
              </a:prstGeom>
              <a:blipFill rotWithShape="0">
                <a:blip r:embed="rId7"/>
                <a:stretch>
                  <a:fillRect l="-3793" r="-3103" b="-28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3099816" y="1573906"/>
            <a:ext cx="58155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La mesure du son émis par un diapason donne accès à sa fréquence de résonance et son facteur de qualité</a:t>
            </a:r>
            <a:endParaRPr lang="fr-F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91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Etude du micro-pilier en 1</a:t>
            </a:r>
            <a:r>
              <a:rPr lang="fr-FR" altLang="fr-FR" sz="2000" b="1" baseline="30000" dirty="0" smtClean="0">
                <a:solidFill>
                  <a:schemeClr val="accent1"/>
                </a:solidFill>
              </a:rPr>
              <a:t>ère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 année de CPGE – Susceptibilité 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17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ZoneTexte 13"/>
              <p:cNvSpPr txBox="1"/>
              <p:nvPr/>
            </p:nvSpPr>
            <p:spPr>
              <a:xfrm>
                <a:off x="228600" y="558832"/>
                <a:ext cx="8686800" cy="2408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On souhaite décrire la réponse de l’oscillateur à une force extérieure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̈"/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acc>
                            <m:accPr>
                              <m:chr m:val="̇"/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fr-FR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ext</m:t>
                          </m:r>
                        </m:sub>
                      </m:sSub>
                    </m:oMath>
                  </m:oMathPara>
                </a14:m>
                <a:endParaRPr lang="fr-FR" dirty="0" smtClean="0">
                  <a:solidFill>
                    <a:schemeClr val="accent6"/>
                  </a:solidFill>
                </a:endParaRPr>
              </a:p>
              <a:p>
                <a:endParaRPr lang="fr-FR" dirty="0" smtClean="0">
                  <a:solidFill>
                    <a:schemeClr val="accent1"/>
                  </a:solidFill>
                </a:endParaRPr>
              </a:p>
              <a:p>
                <a:r>
                  <a:rPr lang="fr-FR" dirty="0" smtClean="0">
                    <a:solidFill>
                      <a:schemeClr val="accent1"/>
                    </a:solidFill>
                  </a:rPr>
                  <a:t>Si l’excitation est sinusoïdale on peut supposer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 smtClean="0">
                    <a:solidFill>
                      <a:schemeClr val="accent1"/>
                    </a:solidFill>
                  </a:rPr>
                  <a:t>de la forme :</a:t>
                </a:r>
                <a:endParaRPr lang="fr-FR" i="1" dirty="0" smtClean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{"/>
                          <m:endChr m:val="}"/>
                          <m:ctrlP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b="0" i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</m:d>
                              <m:r>
                                <a:rPr lang="fr-FR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dirty="0" smtClean="0">
                  <a:solidFill>
                    <a:schemeClr val="accent6"/>
                  </a:solidFill>
                </a:endParaRPr>
              </a:p>
              <a:p>
                <a:endParaRPr lang="fr-FR" dirty="0" smtClean="0">
                  <a:solidFill>
                    <a:schemeClr val="accent1"/>
                  </a:solidFill>
                </a:endParaRPr>
              </a:p>
              <a:p>
                <a:r>
                  <a:rPr lang="fr-FR" dirty="0">
                    <a:solidFill>
                      <a:schemeClr val="accent1"/>
                    </a:solidFill>
                  </a:rPr>
                  <a:t>O</a:t>
                </a:r>
                <a:r>
                  <a:rPr lang="fr-FR" dirty="0" smtClean="0">
                    <a:solidFill>
                      <a:schemeClr val="accent1"/>
                    </a:solidFill>
                  </a:rPr>
                  <a:t>n introduit la susceptibilité mécanique complexe telle que :</a:t>
                </a:r>
                <a:endParaRPr lang="fr-FR" dirty="0">
                  <a:solidFill>
                    <a:schemeClr val="accent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fr-FR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ar>
                        <m:barPr>
                          <m:ctrlPr>
                            <a:rPr lang="fr-FR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fr-FR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ba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bar>
                        <m:barPr>
                          <m:ctrlP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ext</m:t>
                              </m:r>
                            </m:sub>
                          </m:sSub>
                        </m:e>
                      </m:bar>
                    </m:oMath>
                  </m:oMathPara>
                </a14:m>
                <a:endParaRPr lang="fr-FR" dirty="0" smtClean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14" name="ZoneText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58832"/>
                <a:ext cx="8686800" cy="2408288"/>
              </a:xfrm>
              <a:prstGeom prst="rect">
                <a:avLst/>
              </a:prstGeom>
              <a:blipFill rotWithShape="0">
                <a:blip r:embed="rId3"/>
                <a:stretch>
                  <a:fillRect l="-632" t="-15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3" y="3220970"/>
            <a:ext cx="9020574" cy="3525019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44" y="3956609"/>
            <a:ext cx="728510" cy="64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66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7200"/>
            <a:ext cx="2871216" cy="2871216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Etude du micro-pilier en 1</a:t>
            </a:r>
            <a:r>
              <a:rPr lang="fr-FR" altLang="fr-FR" sz="2000" b="1" baseline="30000" dirty="0" smtClean="0">
                <a:solidFill>
                  <a:schemeClr val="accent1"/>
                </a:solidFill>
              </a:rPr>
              <a:t>ère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  année de CPGE – Caractérisation d’un diapason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18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/>
              <p:cNvSpPr/>
              <p:nvPr/>
            </p:nvSpPr>
            <p:spPr>
              <a:xfrm>
                <a:off x="3099816" y="1573906"/>
                <a:ext cx="5815584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On soumet le diapason à une excitation forcée proche de sa fréquence propre pour déterminer :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</m:oMath>
                </a14:m>
                <a:endParaRPr lang="fr-FR" dirty="0" smtClean="0">
                  <a:solidFill>
                    <a:schemeClr val="accent1"/>
                  </a:solidFill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fr-FR" dirty="0" smtClean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816" y="1573906"/>
                <a:ext cx="5815584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943" t="-2538" r="-210" b="-558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839462"/>
            <a:ext cx="2186940" cy="17145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540" y="4836868"/>
            <a:ext cx="758628" cy="17145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28600" y="3328416"/>
            <a:ext cx="868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Cette analyse fréquentielle peut être menée directement d’après l’étude du spectre du son émis par le diapason.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123944" y="5232453"/>
            <a:ext cx="4343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Des diapasons en quartz micro-fabriqués sont utilisés comme référence de fréquence dans de nombreux appareils électroniques.</a:t>
            </a:r>
          </a:p>
        </p:txBody>
      </p:sp>
    </p:spTree>
    <p:extLst>
      <p:ext uri="{BB962C8B-B14F-4D97-AF65-F5344CB8AC3E}">
        <p14:creationId xmlns:p14="http://schemas.microsoft.com/office/powerpoint/2010/main" val="220174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Etude du micro-pilier en 1</a:t>
            </a:r>
            <a:r>
              <a:rPr lang="fr-FR" altLang="fr-FR" sz="2000" b="1" baseline="30000" dirty="0" smtClean="0">
                <a:solidFill>
                  <a:schemeClr val="accent1"/>
                </a:solidFill>
              </a:rPr>
              <a:t>ère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  année de CPGE – Des oscillateurs plus complexes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19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l="29200" t="23511" r="28600" b="21200"/>
          <a:stretch/>
        </p:blipFill>
        <p:spPr>
          <a:xfrm>
            <a:off x="4975056" y="1128600"/>
            <a:ext cx="3940344" cy="2903903"/>
          </a:xfrm>
          <a:prstGeom prst="rect">
            <a:avLst/>
          </a:prstGeom>
        </p:spPr>
      </p:pic>
      <p:grpSp>
        <p:nvGrpSpPr>
          <p:cNvPr id="5" name="Groupe 4"/>
          <p:cNvGrpSpPr/>
          <p:nvPr/>
        </p:nvGrpSpPr>
        <p:grpSpPr>
          <a:xfrm>
            <a:off x="228600" y="1309911"/>
            <a:ext cx="3566167" cy="2624333"/>
            <a:chOff x="2788916" y="624111"/>
            <a:chExt cx="3566167" cy="2624333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8916" y="624111"/>
              <a:ext cx="3566167" cy="2624333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799" y="753457"/>
              <a:ext cx="832105" cy="734882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>
          <a:xfrm>
            <a:off x="228600" y="586546"/>
            <a:ext cx="868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Les structures réelles présentent de nombreuses fréquences de résonance associés à des modes propres variés.</a:t>
            </a:r>
          </a:p>
        </p:txBody>
      </p:sp>
      <p:sp>
        <p:nvSpPr>
          <p:cNvPr id="9" name="Rectangle 8"/>
          <p:cNvSpPr/>
          <p:nvPr/>
        </p:nvSpPr>
        <p:spPr>
          <a:xfrm>
            <a:off x="4110230" y="6488668"/>
            <a:ext cx="50337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i="1" dirty="0">
                <a:hlinkClick r:id="rId6"/>
              </a:rPr>
              <a:t>https://</a:t>
            </a:r>
            <a:r>
              <a:rPr lang="fr-FR" i="1" dirty="0" smtClean="0">
                <a:hlinkClick r:id="rId6"/>
              </a:rPr>
              <a:t>www.youtube.com/watch?v=7cgZcbHmxm4</a:t>
            </a:r>
            <a:endParaRPr lang="fr-FR" i="1" dirty="0" smtClean="0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4063590"/>
            <a:ext cx="1080000" cy="14400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000" y="4063590"/>
            <a:ext cx="1080000" cy="144000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000" y="4063590"/>
            <a:ext cx="1080000" cy="1440000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000" y="4063590"/>
            <a:ext cx="1080000" cy="1440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063590"/>
            <a:ext cx="3570739" cy="2651765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000" y="4063590"/>
            <a:ext cx="1080000" cy="14400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744000" y="5672963"/>
            <a:ext cx="5171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Un verre à vin peut servir pour l’analyse spectrale des modes mécaniques d’un objet complexe</a:t>
            </a:r>
          </a:p>
        </p:txBody>
      </p:sp>
    </p:spTree>
    <p:extLst>
      <p:ext uri="{BB962C8B-B14F-4D97-AF65-F5344CB8AC3E}">
        <p14:creationId xmlns:p14="http://schemas.microsoft.com/office/powerpoint/2010/main" val="135387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Parcours universitaire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228599" y="648279"/>
            <a:ext cx="122312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2010-2012</a:t>
            </a:r>
          </a:p>
          <a:p>
            <a:endParaRPr lang="fr-FR" b="1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2012-2013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2013-2014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2014-2015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2015-2019</a:t>
            </a: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endParaRPr lang="fr-FR" b="1" dirty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2019-2020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2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1451728" y="648279"/>
            <a:ext cx="746367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CPGE, filière </a:t>
            </a:r>
            <a:r>
              <a:rPr lang="fr-FR" b="1" dirty="0" smtClean="0">
                <a:solidFill>
                  <a:schemeClr val="accent1"/>
                </a:solidFill>
              </a:rPr>
              <a:t>PCSI</a:t>
            </a:r>
            <a:r>
              <a:rPr lang="fr-FR" dirty="0" smtClean="0">
                <a:solidFill>
                  <a:schemeClr val="accent1"/>
                </a:solidFill>
              </a:rPr>
              <a:t> puis </a:t>
            </a:r>
            <a:r>
              <a:rPr lang="fr-FR" b="1" dirty="0" smtClean="0">
                <a:solidFill>
                  <a:schemeClr val="accent1"/>
                </a:solidFill>
              </a:rPr>
              <a:t>PC*</a:t>
            </a:r>
            <a:r>
              <a:rPr lang="fr-FR" dirty="0" smtClean="0">
                <a:solidFill>
                  <a:schemeClr val="accent1"/>
                </a:solidFill>
              </a:rPr>
              <a:t> au lycée </a:t>
            </a:r>
            <a:r>
              <a:rPr lang="fr-FR" dirty="0" smtClean="0">
                <a:solidFill>
                  <a:schemeClr val="accent1"/>
                </a:solidFill>
              </a:rPr>
              <a:t>Louis-le-Grand, Paris</a:t>
            </a:r>
            <a:endParaRPr lang="fr-FR" dirty="0" smtClean="0">
              <a:solidFill>
                <a:schemeClr val="accent1"/>
              </a:solidFill>
            </a:endParaRP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Licence 3, parcours </a:t>
            </a:r>
            <a:r>
              <a:rPr lang="fr-FR" b="1" dirty="0" smtClean="0">
                <a:solidFill>
                  <a:schemeClr val="accent1"/>
                </a:solidFill>
              </a:rPr>
              <a:t>physique-chimie</a:t>
            </a:r>
            <a:r>
              <a:rPr lang="fr-FR" dirty="0" smtClean="0">
                <a:solidFill>
                  <a:schemeClr val="accent1"/>
                </a:solidFill>
              </a:rPr>
              <a:t> à l’université Pierre et </a:t>
            </a:r>
            <a:r>
              <a:rPr lang="fr-FR" dirty="0">
                <a:solidFill>
                  <a:schemeClr val="accent1"/>
                </a:solidFill>
              </a:rPr>
              <a:t>Marie Curie (UPMC</a:t>
            </a:r>
            <a:r>
              <a:rPr lang="fr-FR" dirty="0" smtClean="0">
                <a:solidFill>
                  <a:schemeClr val="accent1"/>
                </a:solidFill>
              </a:rPr>
              <a:t>), Paris</a:t>
            </a:r>
            <a:endParaRPr lang="fr-FR" dirty="0" smtClean="0">
              <a:solidFill>
                <a:schemeClr val="accent1"/>
              </a:solidFill>
            </a:endParaRP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Master 1, parcours </a:t>
            </a:r>
            <a:r>
              <a:rPr lang="fr-FR" b="1" dirty="0" smtClean="0">
                <a:solidFill>
                  <a:schemeClr val="accent1"/>
                </a:solidFill>
              </a:rPr>
              <a:t>physique générale </a:t>
            </a:r>
            <a:r>
              <a:rPr lang="fr-FR" dirty="0" smtClean="0">
                <a:solidFill>
                  <a:schemeClr val="accent1"/>
                </a:solidFill>
              </a:rPr>
              <a:t>du master Physique et applications de </a:t>
            </a:r>
            <a:r>
              <a:rPr lang="fr-FR" dirty="0" smtClean="0">
                <a:solidFill>
                  <a:schemeClr val="accent1"/>
                </a:solidFill>
              </a:rPr>
              <a:t>l’UPMC, Paris</a:t>
            </a:r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Master 2, parcours </a:t>
            </a:r>
            <a:r>
              <a:rPr lang="fr-FR" b="1" dirty="0" smtClean="0">
                <a:solidFill>
                  <a:schemeClr val="accent1"/>
                </a:solidFill>
              </a:rPr>
              <a:t>Lumière, matière et interactions </a:t>
            </a:r>
            <a:r>
              <a:rPr lang="fr-FR" dirty="0" smtClean="0">
                <a:solidFill>
                  <a:schemeClr val="accent1"/>
                </a:solidFill>
              </a:rPr>
              <a:t>du master Optique, matière, plasma de </a:t>
            </a:r>
            <a:r>
              <a:rPr lang="fr-FR" dirty="0" smtClean="0">
                <a:solidFill>
                  <a:schemeClr val="accent1"/>
                </a:solidFill>
              </a:rPr>
              <a:t>l’UPMC</a:t>
            </a:r>
            <a:endParaRPr lang="fr-FR" dirty="0" smtClean="0">
              <a:solidFill>
                <a:schemeClr val="accent1"/>
              </a:solidFill>
            </a:endParaRPr>
          </a:p>
          <a:p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  <a:p>
            <a:r>
              <a:rPr lang="fr-FR" dirty="0" smtClean="0">
                <a:solidFill>
                  <a:schemeClr val="accent1"/>
                </a:solidFill>
              </a:rPr>
              <a:t>Doctorat réalisé au laboratoire Kastler-</a:t>
            </a:r>
            <a:r>
              <a:rPr lang="fr-FR" dirty="0" err="1" smtClean="0">
                <a:solidFill>
                  <a:schemeClr val="accent1"/>
                </a:solidFill>
              </a:rPr>
              <a:t>Brossel</a:t>
            </a:r>
            <a:r>
              <a:rPr lang="fr-FR" dirty="0">
                <a:solidFill>
                  <a:schemeClr val="accent1"/>
                </a:solidFill>
              </a:rPr>
              <a:t> (</a:t>
            </a:r>
            <a:r>
              <a:rPr lang="fr-FR" dirty="0" smtClean="0">
                <a:solidFill>
                  <a:schemeClr val="accent1"/>
                </a:solidFill>
              </a:rPr>
              <a:t>LKB, Paris) </a:t>
            </a:r>
            <a:r>
              <a:rPr lang="fr-FR" dirty="0" smtClean="0">
                <a:solidFill>
                  <a:schemeClr val="accent1"/>
                </a:solidFill>
              </a:rPr>
              <a:t>sous la direction de Pierre-François </a:t>
            </a:r>
            <a:r>
              <a:rPr lang="fr-FR" dirty="0" err="1" smtClean="0">
                <a:solidFill>
                  <a:schemeClr val="accent1"/>
                </a:solidFill>
              </a:rPr>
              <a:t>Cohadon</a:t>
            </a:r>
            <a:r>
              <a:rPr lang="fr-FR" dirty="0" smtClean="0">
                <a:solidFill>
                  <a:schemeClr val="accent1"/>
                </a:solidFill>
              </a:rPr>
              <a:t> :</a:t>
            </a:r>
          </a:p>
          <a:p>
            <a:r>
              <a:rPr lang="fr-FR" b="1" dirty="0" smtClean="0">
                <a:solidFill>
                  <a:schemeClr val="accent6"/>
                </a:solidFill>
              </a:rPr>
              <a:t>Refroidissement de résonateurs macroscopiques proche de leur état quantique fondamental</a:t>
            </a:r>
          </a:p>
          <a:p>
            <a:endParaRPr lang="fr-FR" dirty="0">
              <a:solidFill>
                <a:schemeClr val="accent1"/>
              </a:solidFill>
            </a:endParaRPr>
          </a:p>
          <a:p>
            <a:endParaRPr lang="fr-FR" b="1" dirty="0" smtClean="0">
              <a:solidFill>
                <a:schemeClr val="accent1"/>
              </a:solidFill>
            </a:endParaRPr>
          </a:p>
          <a:p>
            <a:r>
              <a:rPr lang="fr-FR" b="1" dirty="0" smtClean="0">
                <a:solidFill>
                  <a:schemeClr val="accent1"/>
                </a:solidFill>
              </a:rPr>
              <a:t>Préparation à l’agrégation </a:t>
            </a:r>
            <a:r>
              <a:rPr lang="fr-FR" dirty="0" smtClean="0">
                <a:solidFill>
                  <a:schemeClr val="accent1"/>
                </a:solidFill>
              </a:rPr>
              <a:t>à l’Ecole Normale </a:t>
            </a:r>
            <a:r>
              <a:rPr lang="fr-FR" dirty="0" smtClean="0">
                <a:solidFill>
                  <a:schemeClr val="accent1"/>
                </a:solidFill>
              </a:rPr>
              <a:t>Supérieure, Paris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432874"/>
            <a:ext cx="9144000" cy="87239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0" y="2305269"/>
            <a:ext cx="9144000" cy="196507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0" y="4261330"/>
            <a:ext cx="9144000" cy="164927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0" y="5910604"/>
            <a:ext cx="9144000" cy="83806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631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 animBg="1"/>
      <p:bldP spid="21" grpId="0" animBg="1"/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Mesures 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de 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déplacements au lycée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20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633936"/>
            <a:ext cx="868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En première, pour l’enseignement scientifique, on peut imprimer un interféromètre de Michelson en 3D, avec quelques composants peu chers et le contrôler grâce à un </a:t>
            </a:r>
            <a:r>
              <a:rPr lang="fr-FR" dirty="0" err="1" smtClean="0">
                <a:solidFill>
                  <a:schemeClr val="accent1"/>
                </a:solidFill>
              </a:rPr>
              <a:t>Arduino</a:t>
            </a:r>
            <a:r>
              <a:rPr lang="fr-FR" dirty="0" smtClean="0">
                <a:solidFill>
                  <a:schemeClr val="accent1"/>
                </a:solidFill>
              </a:rPr>
              <a:t>.</a:t>
            </a:r>
            <a:endParaRPr lang="fr-FR" dirty="0" smtClean="0">
              <a:solidFill>
                <a:schemeClr val="accent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3611017"/>
            <a:ext cx="8686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On peut l’exploiter en terminale lors des cours sur les interférences lumineuses. </a:t>
            </a:r>
            <a:endParaRPr lang="fr-FR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27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Tester la mécanique quantique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/>
              <a:t>3</a:t>
            </a:r>
            <a:endParaRPr lang="fr-FR" sz="1600" dirty="0" smtClean="0"/>
          </a:p>
        </p:txBody>
      </p:sp>
      <p:grpSp>
        <p:nvGrpSpPr>
          <p:cNvPr id="40" name="Groupe 39"/>
          <p:cNvGrpSpPr/>
          <p:nvPr/>
        </p:nvGrpSpPr>
        <p:grpSpPr>
          <a:xfrm>
            <a:off x="170896" y="1154355"/>
            <a:ext cx="9318996" cy="4610381"/>
            <a:chOff x="170896" y="1474395"/>
            <a:chExt cx="9318996" cy="4610381"/>
          </a:xfrm>
        </p:grpSpPr>
        <p:sp>
          <p:nvSpPr>
            <p:cNvPr id="25" name="Ellipse 24"/>
            <p:cNvSpPr/>
            <p:nvPr/>
          </p:nvSpPr>
          <p:spPr>
            <a:xfrm>
              <a:off x="3698345" y="2608254"/>
              <a:ext cx="1080000" cy="1080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9" name="Groupe 38"/>
            <p:cNvGrpSpPr/>
            <p:nvPr/>
          </p:nvGrpSpPr>
          <p:grpSpPr>
            <a:xfrm>
              <a:off x="170896" y="1474395"/>
              <a:ext cx="9318996" cy="4610381"/>
              <a:chOff x="170896" y="1474395"/>
              <a:chExt cx="9318996" cy="4610381"/>
            </a:xfrm>
          </p:grpSpPr>
          <p:grpSp>
            <p:nvGrpSpPr>
              <p:cNvPr id="15" name="Groupe 14"/>
              <p:cNvGrpSpPr/>
              <p:nvPr/>
            </p:nvGrpSpPr>
            <p:grpSpPr>
              <a:xfrm rot="-1200000">
                <a:off x="170896" y="2368031"/>
                <a:ext cx="9318996" cy="2541945"/>
                <a:chOff x="389390" y="2803650"/>
                <a:chExt cx="9318996" cy="2541945"/>
              </a:xfrm>
            </p:grpSpPr>
            <p:grpSp>
              <p:nvGrpSpPr>
                <p:cNvPr id="14" name="Groupe 13"/>
                <p:cNvGrpSpPr/>
                <p:nvPr/>
              </p:nvGrpSpPr>
              <p:grpSpPr>
                <a:xfrm>
                  <a:off x="389390" y="2803651"/>
                  <a:ext cx="4079471" cy="2541944"/>
                  <a:chOff x="613539" y="2892423"/>
                  <a:chExt cx="4079471" cy="2541944"/>
                </a:xfrm>
              </p:grpSpPr>
              <p:pic>
                <p:nvPicPr>
                  <p:cNvPr id="12" name="Image 11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33650" y="3634367"/>
                    <a:ext cx="1800000" cy="1800000"/>
                  </a:xfrm>
                  <a:prstGeom prst="rect">
                    <a:avLst/>
                  </a:prstGeom>
                </p:spPr>
              </p:pic>
              <p:sp>
                <p:nvSpPr>
                  <p:cNvPr id="9" name="Flèche droite 8"/>
                  <p:cNvSpPr/>
                  <p:nvPr/>
                </p:nvSpPr>
                <p:spPr>
                  <a:xfrm>
                    <a:off x="613539" y="2892423"/>
                    <a:ext cx="4079471" cy="1219200"/>
                  </a:xfrm>
                  <a:prstGeom prst="rightArrow">
                    <a:avLst/>
                  </a:prstGeom>
                  <a:gradFill flip="none" rotWithShape="1">
                    <a:gsLst>
                      <a:gs pos="100000">
                        <a:schemeClr val="bg1">
                          <a:alpha val="25000"/>
                        </a:schemeClr>
                      </a:gs>
                      <a:gs pos="0">
                        <a:schemeClr val="accent2"/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grpSp>
                <p:nvGrpSpPr>
                  <p:cNvPr id="11" name="Groupe 10"/>
                  <p:cNvGrpSpPr>
                    <a:grpSpLocks noChangeAspect="1"/>
                  </p:cNvGrpSpPr>
                  <p:nvPr/>
                </p:nvGrpSpPr>
                <p:grpSpPr>
                  <a:xfrm>
                    <a:off x="1453650" y="3994367"/>
                    <a:ext cx="1080000" cy="1080000"/>
                    <a:chOff x="1482834" y="4093012"/>
                    <a:chExt cx="1440000" cy="1440000"/>
                  </a:xfrm>
                </p:grpSpPr>
                <p:sp>
                  <p:nvSpPr>
                    <p:cNvPr id="3" name="Ellipse 2"/>
                    <p:cNvSpPr/>
                    <p:nvPr/>
                  </p:nvSpPr>
                  <p:spPr>
                    <a:xfrm>
                      <a:off x="1482834" y="4093012"/>
                      <a:ext cx="1440000" cy="1440000"/>
                    </a:xfrm>
                    <a:prstGeom prst="ellipse">
                      <a:avLst/>
                    </a:prstGeom>
                    <a:gradFill flip="none" rotWithShape="1">
                      <a:gsLst>
                        <a:gs pos="100000">
                          <a:schemeClr val="bg1">
                            <a:alpha val="25000"/>
                          </a:schemeClr>
                        </a:gs>
                        <a:gs pos="0">
                          <a:schemeClr val="bg1">
                            <a:lumMod val="65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pic>
                  <p:nvPicPr>
                    <p:cNvPr id="2" name="Image 1"/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565144" y="4093012"/>
                      <a:ext cx="1275381" cy="144000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3" name="Image 12"/>
                  <p:cNvPicPr>
                    <a:picLocks noChangeAspect="1"/>
                  </p:cNvPicPr>
                  <p:nvPr/>
                </p:nvPicPr>
                <p:blipFill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3321" t="74512" r="29707" b="14378"/>
                  <a:stretch/>
                </p:blipFill>
                <p:spPr>
                  <a:xfrm>
                    <a:off x="912388" y="4466994"/>
                    <a:ext cx="170470" cy="126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" name="Groupe 9"/>
                <p:cNvGrpSpPr/>
                <p:nvPr/>
              </p:nvGrpSpPr>
              <p:grpSpPr>
                <a:xfrm>
                  <a:off x="4839656" y="2803650"/>
                  <a:ext cx="4868730" cy="1866876"/>
                  <a:chOff x="4050897" y="937221"/>
                  <a:chExt cx="4868730" cy="1866876"/>
                </a:xfrm>
              </p:grpSpPr>
              <p:pic>
                <p:nvPicPr>
                  <p:cNvPr id="5" name="Image 4"/>
                  <p:cNvPicPr>
                    <a:picLocks noChangeAspect="1"/>
                  </p:cNvPicPr>
                  <p:nvPr/>
                </p:nvPicPr>
                <p:blipFill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2575" r="14033" b="18611"/>
                  <a:stretch/>
                </p:blipFill>
                <p:spPr>
                  <a:xfrm>
                    <a:off x="7160908" y="1904097"/>
                    <a:ext cx="1297291" cy="900000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</p:pic>
              <p:sp>
                <p:nvSpPr>
                  <p:cNvPr id="19" name="Flèche droite 18"/>
                  <p:cNvSpPr/>
                  <p:nvPr/>
                </p:nvSpPr>
                <p:spPr>
                  <a:xfrm rot="10800000">
                    <a:off x="4050897" y="937221"/>
                    <a:ext cx="4868730" cy="1219200"/>
                  </a:xfrm>
                  <a:prstGeom prst="rightArrow">
                    <a:avLst/>
                  </a:prstGeom>
                  <a:gradFill flip="none" rotWithShape="1">
                    <a:gsLst>
                      <a:gs pos="100000">
                        <a:schemeClr val="bg1"/>
                      </a:gs>
                      <a:gs pos="0">
                        <a:schemeClr val="accent6"/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  <a:scene3d>
                    <a:camera prst="orthographicFront">
                      <a:rot lat="0" lon="0" rev="0"/>
                    </a:camera>
                    <a:lightRig rig="threePt" dir="t"/>
                  </a:scene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pic>
                <p:nvPicPr>
                  <p:cNvPr id="23" name="Picture 13" descr="Afficher l'image d'origine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14779" y="1904097"/>
                    <a:ext cx="1208653" cy="900000"/>
                  </a:xfrm>
                  <a:prstGeom prst="rect">
                    <a:avLst/>
                  </a:prstGeom>
                  <a:noFill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4" name="Picture 39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945409" y="1904097"/>
                    <a:ext cx="1190099" cy="9000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sp>
            <p:nvSpPr>
              <p:cNvPr id="26" name="ZoneTexte 25"/>
              <p:cNvSpPr txBox="1"/>
              <p:nvPr/>
            </p:nvSpPr>
            <p:spPr>
              <a:xfrm rot="1500000">
                <a:off x="734316" y="5715444"/>
                <a:ext cx="9564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Electron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ZoneTexte 26"/>
              <p:cNvSpPr txBox="1"/>
              <p:nvPr/>
            </p:nvSpPr>
            <p:spPr>
              <a:xfrm rot="1500000">
                <a:off x="2095708" y="5601133"/>
                <a:ext cx="9564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Atome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8" name="ZoneTexte 27"/>
              <p:cNvSpPr txBox="1"/>
              <p:nvPr/>
            </p:nvSpPr>
            <p:spPr>
              <a:xfrm rot="1500000">
                <a:off x="3381579" y="5383554"/>
                <a:ext cx="1075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err="1" smtClean="0">
                    <a:solidFill>
                      <a:schemeClr val="bg1">
                        <a:lumMod val="50000"/>
                      </a:schemeClr>
                    </a:solidFill>
                  </a:rPr>
                  <a:t>Fullérène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ZoneTexte 32"/>
              <p:cNvSpPr txBox="1"/>
              <p:nvPr/>
            </p:nvSpPr>
            <p:spPr>
              <a:xfrm rot="-1200000">
                <a:off x="5427235" y="3436733"/>
                <a:ext cx="38095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Des oscillateurs de plus en plus petits</a:t>
                </a:r>
                <a:endParaRPr lang="fr-FR" b="1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4" name="ZoneTexte 33"/>
              <p:cNvSpPr txBox="1"/>
              <p:nvPr/>
            </p:nvSpPr>
            <p:spPr>
              <a:xfrm>
                <a:off x="5743831" y="1474395"/>
                <a:ext cx="15881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6"/>
                    </a:solidFill>
                  </a:rPr>
                  <a:t>« Top-down »</a:t>
                </a:r>
              </a:p>
            </p:txBody>
          </p:sp>
          <p:sp>
            <p:nvSpPr>
              <p:cNvPr id="35" name="ZoneTexte 34"/>
              <p:cNvSpPr txBox="1"/>
              <p:nvPr/>
            </p:nvSpPr>
            <p:spPr>
              <a:xfrm>
                <a:off x="1264409" y="3102823"/>
                <a:ext cx="15979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>
                    <a:solidFill>
                      <a:schemeClr val="accent2"/>
                    </a:solidFill>
                  </a:rPr>
                  <a:t>« </a:t>
                </a:r>
                <a:r>
                  <a:rPr lang="fr-FR" b="1" dirty="0" err="1" smtClean="0">
                    <a:solidFill>
                      <a:schemeClr val="accent2"/>
                    </a:solidFill>
                  </a:rPr>
                  <a:t>Bottom</a:t>
                </a:r>
                <a:r>
                  <a:rPr lang="fr-FR" b="1" dirty="0" smtClean="0">
                    <a:solidFill>
                      <a:schemeClr val="accent2"/>
                    </a:solidFill>
                  </a:rPr>
                  <a:t>-up »</a:t>
                </a:r>
              </a:p>
            </p:txBody>
          </p:sp>
          <p:sp>
            <p:nvSpPr>
              <p:cNvPr id="36" name="ZoneTexte 35"/>
              <p:cNvSpPr txBox="1"/>
              <p:nvPr/>
            </p:nvSpPr>
            <p:spPr>
              <a:xfrm>
                <a:off x="3958943" y="2651241"/>
                <a:ext cx="54053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6000" b="1" dirty="0" smtClean="0">
                    <a:solidFill>
                      <a:schemeClr val="bg1"/>
                    </a:solidFill>
                  </a:rPr>
                  <a:t>?</a:t>
                </a:r>
                <a:endParaRPr lang="fr-FR" sz="60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7" name="ZoneTexte 36"/>
          <p:cNvSpPr txBox="1"/>
          <p:nvPr/>
        </p:nvSpPr>
        <p:spPr>
          <a:xfrm>
            <a:off x="228600" y="688815"/>
            <a:ext cx="3730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La </a:t>
            </a:r>
            <a:r>
              <a:rPr lang="fr-FR" b="1" dirty="0" smtClean="0">
                <a:solidFill>
                  <a:schemeClr val="accent2"/>
                </a:solidFill>
              </a:rPr>
              <a:t>mécanique quantique </a:t>
            </a:r>
            <a:r>
              <a:rPr lang="fr-FR" dirty="0" smtClean="0">
                <a:solidFill>
                  <a:schemeClr val="accent2"/>
                </a:solidFill>
              </a:rPr>
              <a:t>décrit bien le comportement, parfois surprenant des </a:t>
            </a:r>
            <a:r>
              <a:rPr lang="fr-FR" b="1" dirty="0" smtClean="0">
                <a:solidFill>
                  <a:schemeClr val="accent2"/>
                </a:solidFill>
              </a:rPr>
              <a:t>entités microscopiques</a:t>
            </a:r>
          </a:p>
        </p:txBody>
      </p:sp>
      <p:sp>
        <p:nvSpPr>
          <p:cNvPr id="38" name="ZoneTexte 37"/>
          <p:cNvSpPr txBox="1"/>
          <p:nvPr/>
        </p:nvSpPr>
        <p:spPr>
          <a:xfrm>
            <a:off x="4778345" y="4664067"/>
            <a:ext cx="4137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>
                <a:solidFill>
                  <a:schemeClr val="accent6"/>
                </a:solidFill>
              </a:rPr>
              <a:t>La </a:t>
            </a:r>
            <a:r>
              <a:rPr lang="fr-FR" b="1" dirty="0" smtClean="0">
                <a:solidFill>
                  <a:schemeClr val="accent6"/>
                </a:solidFill>
              </a:rPr>
              <a:t>mécanique classique</a:t>
            </a:r>
            <a:r>
              <a:rPr lang="fr-FR" dirty="0" smtClean="0">
                <a:solidFill>
                  <a:schemeClr val="accent6"/>
                </a:solidFill>
              </a:rPr>
              <a:t> s’applique aux </a:t>
            </a:r>
            <a:r>
              <a:rPr lang="fr-FR" b="1" dirty="0" smtClean="0">
                <a:solidFill>
                  <a:schemeClr val="accent6"/>
                </a:solidFill>
              </a:rPr>
              <a:t>objets macroscopiques </a:t>
            </a:r>
            <a:r>
              <a:rPr lang="fr-FR" dirty="0" smtClean="0">
                <a:solidFill>
                  <a:schemeClr val="accent6"/>
                </a:solidFill>
              </a:rPr>
              <a:t>: on cherche a observer des comportements qui s’écartent des prévisions classiques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/>
              <p:cNvSpPr txBox="1"/>
              <p:nvPr/>
            </p:nvSpPr>
            <p:spPr>
              <a:xfrm>
                <a:off x="156076" y="6198914"/>
                <a:ext cx="8686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La 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masse de </a:t>
                </a:r>
                <a:r>
                  <a:rPr lang="fr-FR" b="1" dirty="0">
                    <a:solidFill>
                      <a:schemeClr val="accent1"/>
                    </a:solidFill>
                  </a:rPr>
                  <a:t>Planck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fr-FR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=22 </m:t>
                    </m:r>
                    <m:r>
                      <a:rPr lang="fr-FR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µ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r>
                  <a:rPr lang="fr-FR" dirty="0" smtClean="0">
                    <a:solidFill>
                      <a:schemeClr val="accent1"/>
                    </a:solidFill>
                  </a:rPr>
                  <a:t> marque la « </a:t>
                </a:r>
                <a:r>
                  <a:rPr lang="fr-FR" b="1" dirty="0" smtClean="0">
                    <a:solidFill>
                      <a:schemeClr val="accent1"/>
                    </a:solidFill>
                  </a:rPr>
                  <a:t>limite » entre classique et quantique</a:t>
                </a:r>
              </a:p>
            </p:txBody>
          </p:sp>
        </mc:Choice>
        <mc:Fallback xmlns=""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76" y="6198914"/>
                <a:ext cx="8686800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632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917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llipse 16"/>
          <p:cNvSpPr/>
          <p:nvPr/>
        </p:nvSpPr>
        <p:spPr>
          <a:xfrm>
            <a:off x="3369600" y="987609"/>
            <a:ext cx="2520000" cy="2520000"/>
          </a:xfrm>
          <a:prstGeom prst="ellipse">
            <a:avLst/>
          </a:prstGeom>
          <a:gradFill>
            <a:gsLst>
              <a:gs pos="0">
                <a:srgbClr val="FF0000">
                  <a:alpha val="50000"/>
                </a:srgbClr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Ellipse 70"/>
          <p:cNvSpPr/>
          <p:nvPr/>
        </p:nvSpPr>
        <p:spPr>
          <a:xfrm>
            <a:off x="3370756" y="1067783"/>
            <a:ext cx="2520000" cy="2520000"/>
          </a:xfrm>
          <a:prstGeom prst="ellipse">
            <a:avLst/>
          </a:prstGeom>
          <a:gradFill>
            <a:gsLst>
              <a:gs pos="0">
                <a:schemeClr val="accent1"/>
              </a:gs>
              <a:gs pos="72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" name="Groupe 3"/>
          <p:cNvGrpSpPr/>
          <p:nvPr/>
        </p:nvGrpSpPr>
        <p:grpSpPr>
          <a:xfrm>
            <a:off x="5427898" y="3483845"/>
            <a:ext cx="3754048" cy="2764782"/>
            <a:chOff x="224301" y="560158"/>
            <a:chExt cx="3754048" cy="2764782"/>
          </a:xfrm>
        </p:grpSpPr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301" y="599964"/>
              <a:ext cx="3497142" cy="2519999"/>
            </a:xfrm>
            <a:prstGeom prst="rect">
              <a:avLst/>
            </a:prstGeom>
          </p:spPr>
        </p:pic>
        <p:sp>
          <p:nvSpPr>
            <p:cNvPr id="42" name="ZoneTexte 41"/>
            <p:cNvSpPr txBox="1"/>
            <p:nvPr/>
          </p:nvSpPr>
          <p:spPr>
            <a:xfrm>
              <a:off x="1980855" y="560158"/>
              <a:ext cx="88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Energie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ZoneTexte 42"/>
                <p:cNvSpPr txBox="1"/>
                <p:nvPr/>
              </p:nvSpPr>
              <p:spPr>
                <a:xfrm>
                  <a:off x="3254401" y="894917"/>
                  <a:ext cx="7119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3" name="ZoneTexte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4401" y="894917"/>
                  <a:ext cx="711926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ZoneTexte 45"/>
                <p:cNvSpPr txBox="1"/>
                <p:nvPr/>
              </p:nvSpPr>
              <p:spPr>
                <a:xfrm>
                  <a:off x="3610364" y="2955608"/>
                  <a:ext cx="367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46" name="ZoneTexte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0364" y="2955608"/>
                  <a:ext cx="367985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2" name="Image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898" y="3534993"/>
            <a:ext cx="3497142" cy="2520000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881" y="3515845"/>
            <a:ext cx="3497142" cy="2520000"/>
          </a:xfrm>
          <a:prstGeom prst="rect">
            <a:avLst/>
          </a:prstGeom>
        </p:spPr>
      </p:pic>
      <p:grpSp>
        <p:nvGrpSpPr>
          <p:cNvPr id="6" name="Groupe 5"/>
          <p:cNvGrpSpPr/>
          <p:nvPr/>
        </p:nvGrpSpPr>
        <p:grpSpPr>
          <a:xfrm>
            <a:off x="48646" y="3483845"/>
            <a:ext cx="3754048" cy="2764782"/>
            <a:chOff x="5230482" y="560158"/>
            <a:chExt cx="3754048" cy="2764782"/>
          </a:xfrm>
        </p:grpSpPr>
        <p:pic>
          <p:nvPicPr>
            <p:cNvPr id="48" name="Image 4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0482" y="599964"/>
              <a:ext cx="3497142" cy="2520000"/>
            </a:xfrm>
            <a:prstGeom prst="rect">
              <a:avLst/>
            </a:prstGeom>
          </p:spPr>
        </p:pic>
        <p:sp>
          <p:nvSpPr>
            <p:cNvPr id="49" name="ZoneTexte 48"/>
            <p:cNvSpPr txBox="1"/>
            <p:nvPr/>
          </p:nvSpPr>
          <p:spPr>
            <a:xfrm>
              <a:off x="6987036" y="560158"/>
              <a:ext cx="88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Energie</a:t>
              </a:r>
              <a:endParaRPr lang="fr-FR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ZoneTexte 49"/>
                <p:cNvSpPr txBox="1"/>
                <p:nvPr/>
              </p:nvSpPr>
              <p:spPr>
                <a:xfrm>
                  <a:off x="8260582" y="894917"/>
                  <a:ext cx="7119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0" name="ZoneTexte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60582" y="894917"/>
                  <a:ext cx="711926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ZoneTexte 50"/>
                <p:cNvSpPr txBox="1"/>
                <p:nvPr/>
              </p:nvSpPr>
              <p:spPr>
                <a:xfrm>
                  <a:off x="8616545" y="2955608"/>
                  <a:ext cx="367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/>
                </a:p>
              </p:txBody>
            </p:sp>
          </mc:Choice>
          <mc:Fallback xmlns="">
            <p:sp>
              <p:nvSpPr>
                <p:cNvPr id="51" name="ZoneTexte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6545" y="2955608"/>
                  <a:ext cx="367985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0" name="Image 3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0482" y="602566"/>
              <a:ext cx="3497142" cy="2520000"/>
            </a:xfrm>
            <a:prstGeom prst="rect">
              <a:avLst/>
            </a:prstGeom>
          </p:spPr>
        </p:pic>
      </p:grp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>
                <a:solidFill>
                  <a:schemeClr val="accent1"/>
                </a:solidFill>
              </a:rPr>
              <a:t>M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ouvement brownien 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– Etat quantique fondamental d’un 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oscillateur 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/>
              <a:t>4</a:t>
            </a:r>
            <a:endParaRPr lang="fr-FR" sz="1600" dirty="0" smtClean="0"/>
          </a:p>
        </p:txBody>
      </p:sp>
      <p:pic>
        <p:nvPicPr>
          <p:cNvPr id="41" name="Image 4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" y="3523651"/>
            <a:ext cx="3497142" cy="2520000"/>
          </a:xfrm>
          <a:prstGeom prst="rect">
            <a:avLst/>
          </a:prstGeom>
        </p:spPr>
      </p:pic>
      <p:pic>
        <p:nvPicPr>
          <p:cNvPr id="58" name="Image 5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" y="3526253"/>
            <a:ext cx="3497142" cy="2519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ZoneTexte 43"/>
              <p:cNvSpPr txBox="1"/>
              <p:nvPr/>
            </p:nvSpPr>
            <p:spPr>
              <a:xfrm>
                <a:off x="129389" y="4783341"/>
                <a:ext cx="6959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4" name="ZoneTexte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89" y="4783341"/>
                <a:ext cx="695960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eur droit avec flèche 44"/>
          <p:cNvCxnSpPr/>
          <p:nvPr/>
        </p:nvCxnSpPr>
        <p:spPr>
          <a:xfrm>
            <a:off x="1004859" y="4773460"/>
            <a:ext cx="0" cy="360000"/>
          </a:xfrm>
          <a:prstGeom prst="straightConnector1">
            <a:avLst/>
          </a:prstGeom>
          <a:ln w="254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3966244" y="4634099"/>
                <a:ext cx="1287404" cy="6635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𝐐</m:t>
                          </m:r>
                        </m:sub>
                      </m:sSub>
                      <m:r>
                        <a:rPr lang="fr-FR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  <m:sSub>
                            <m:sSubPr>
                              <m:ctrlPr>
                                <a:rPr lang="fr-FR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𝛀</m:t>
                              </m:r>
                            </m:e>
                            <m:sub>
                              <m:r>
                                <a:rPr lang="fr-FR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FR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244" y="4634099"/>
                <a:ext cx="1287404" cy="66358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e 2"/>
          <p:cNvGrpSpPr/>
          <p:nvPr/>
        </p:nvGrpSpPr>
        <p:grpSpPr>
          <a:xfrm>
            <a:off x="3911097" y="1162059"/>
            <a:ext cx="1433759" cy="2320784"/>
            <a:chOff x="3911097" y="1162059"/>
            <a:chExt cx="1433759" cy="2320784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04"/>
            <a:stretch/>
          </p:blipFill>
          <p:spPr>
            <a:xfrm>
              <a:off x="3911097" y="1162059"/>
              <a:ext cx="1433759" cy="2320784"/>
            </a:xfrm>
            <a:prstGeom prst="rect">
              <a:avLst/>
            </a:prstGeom>
          </p:spPr>
        </p:pic>
        <p:grpSp>
          <p:nvGrpSpPr>
            <p:cNvPr id="70" name="Groupe 69"/>
            <p:cNvGrpSpPr/>
            <p:nvPr/>
          </p:nvGrpSpPr>
          <p:grpSpPr>
            <a:xfrm>
              <a:off x="4060763" y="1456268"/>
              <a:ext cx="968894" cy="1613064"/>
              <a:chOff x="4060763" y="1099652"/>
              <a:chExt cx="968894" cy="1613064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0" name="ZoneTexte 59"/>
                  <p:cNvSpPr txBox="1"/>
                  <p:nvPr/>
                </p:nvSpPr>
                <p:spPr>
                  <a:xfrm>
                    <a:off x="4111200" y="2343384"/>
                    <a:ext cx="91845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lang="fr-FR" dirty="0"/>
                  </a:p>
                </p:txBody>
              </p:sp>
            </mc:Choice>
            <mc:Fallback>
              <p:sp>
                <p:nvSpPr>
                  <p:cNvPr id="60" name="ZoneTexte 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1200" y="2343384"/>
                    <a:ext cx="918457" cy="369332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1" name="ZoneTexte 60"/>
                  <p:cNvSpPr txBox="1"/>
                  <p:nvPr/>
                </p:nvSpPr>
                <p:spPr>
                  <a:xfrm>
                    <a:off x="4060763" y="1099652"/>
                    <a:ext cx="30675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fr-F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fr-FR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61" name="ZoneTexte 6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60763" y="1099652"/>
                    <a:ext cx="306751" cy="276999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 l="-18000" r="-18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4" name="ZoneTexte 63"/>
          <p:cNvSpPr txBox="1"/>
          <p:nvPr/>
        </p:nvSpPr>
        <p:spPr>
          <a:xfrm>
            <a:off x="234280" y="68007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Le </a:t>
            </a:r>
            <a:r>
              <a:rPr lang="fr-FR" b="1" dirty="0" smtClean="0">
                <a:solidFill>
                  <a:schemeClr val="accent1"/>
                </a:solidFill>
              </a:rPr>
              <a:t>mouvement brownien </a:t>
            </a:r>
            <a:r>
              <a:rPr lang="fr-FR" dirty="0" smtClean="0">
                <a:solidFill>
                  <a:schemeClr val="accent1"/>
                </a:solidFill>
              </a:rPr>
              <a:t>de l’oscillateur est causé par l’agitation thermique</a:t>
            </a:r>
            <a:endParaRPr lang="fr-FR" b="1" dirty="0" smtClean="0">
              <a:solidFill>
                <a:schemeClr val="accent1"/>
              </a:solidFill>
            </a:endParaRPr>
          </a:p>
        </p:txBody>
      </p:sp>
      <p:sp>
        <p:nvSpPr>
          <p:cNvPr id="65" name="ZoneTexte 64"/>
          <p:cNvSpPr txBox="1"/>
          <p:nvPr/>
        </p:nvSpPr>
        <p:spPr>
          <a:xfrm>
            <a:off x="232542" y="1681199"/>
            <a:ext cx="327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2"/>
                </a:solidFill>
              </a:rPr>
              <a:t>Quantique</a:t>
            </a:r>
            <a:endParaRPr lang="fr-FR" dirty="0" smtClean="0">
              <a:solidFill>
                <a:schemeClr val="accent2"/>
              </a:solidFill>
            </a:endParaRPr>
          </a:p>
        </p:txBody>
      </p:sp>
      <p:sp>
        <p:nvSpPr>
          <p:cNvPr id="67" name="ZoneTexte 66"/>
          <p:cNvSpPr txBox="1"/>
          <p:nvPr/>
        </p:nvSpPr>
        <p:spPr>
          <a:xfrm>
            <a:off x="228600" y="2374501"/>
            <a:ext cx="3524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2"/>
                </a:solidFill>
              </a:rPr>
              <a:t>Fluctuations de point zéro</a:t>
            </a:r>
          </a:p>
          <a:p>
            <a:pPr algn="ctr"/>
            <a:r>
              <a:rPr lang="fr-FR" dirty="0" smtClean="0">
                <a:solidFill>
                  <a:schemeClr val="accent2"/>
                </a:solidFill>
              </a:rPr>
              <a:t>à basse température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5435881" y="2362337"/>
            <a:ext cx="3524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Immobile</a:t>
            </a:r>
          </a:p>
          <a:p>
            <a:pPr algn="ctr"/>
            <a:r>
              <a:rPr lang="fr-FR" dirty="0" smtClean="0">
                <a:solidFill>
                  <a:schemeClr val="accent6"/>
                </a:solidFill>
              </a:rPr>
              <a:t>à basse température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5389904" y="1681199"/>
            <a:ext cx="3525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Classique</a:t>
            </a:r>
            <a:endParaRPr lang="fr-FR" dirty="0" smtClean="0">
              <a:solidFill>
                <a:schemeClr val="accent6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156076" y="6299498"/>
            <a:ext cx="8686800" cy="36933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1"/>
                </a:solidFill>
              </a:rPr>
              <a:t>Refroidir un oscillateur mécanique macroscopique dans son état quantique fondamental </a:t>
            </a:r>
          </a:p>
        </p:txBody>
      </p:sp>
    </p:spTree>
    <p:extLst>
      <p:ext uri="{BB962C8B-B14F-4D97-AF65-F5344CB8AC3E}">
        <p14:creationId xmlns:p14="http://schemas.microsoft.com/office/powerpoint/2010/main" val="127045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71" grpId="0" animBg="1"/>
      <p:bldP spid="59" grpId="0"/>
      <p:bldP spid="64" grpId="0"/>
      <p:bldP spid="67" grpId="0"/>
      <p:bldP spid="68" grpId="0"/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Les oscillateurs mécaniques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3966244" y="4634099"/>
                <a:ext cx="1287404" cy="6635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fr-FR" b="1" i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𝐐</m:t>
                          </m:r>
                        </m:sub>
                      </m:sSub>
                      <m:r>
                        <a:rPr lang="fr-FR" b="1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  <m:sSub>
                            <m:sSubPr>
                              <m:ctrlPr>
                                <a:rPr lang="fr-FR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𝛀</m:t>
                              </m:r>
                            </m:e>
                            <m:sub>
                              <m:r>
                                <a:rPr lang="fr-FR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FR" b="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244" y="4634099"/>
                <a:ext cx="1287404" cy="66358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ZoneTexte 63"/>
          <p:cNvSpPr txBox="1"/>
          <p:nvPr/>
        </p:nvSpPr>
        <p:spPr>
          <a:xfrm>
            <a:off x="234280" y="680077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Deux types d’oscillateurs :</a:t>
            </a:r>
            <a:endParaRPr lang="fr-FR" b="1" dirty="0" smtClean="0">
              <a:solidFill>
                <a:schemeClr val="accent1"/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228600" y="1233282"/>
            <a:ext cx="327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2"/>
                </a:solidFill>
              </a:rPr>
              <a:t>Micro-pilier en quartz</a:t>
            </a:r>
            <a:endParaRPr lang="fr-FR" dirty="0" smtClean="0">
              <a:solidFill>
                <a:schemeClr val="accent2"/>
              </a:solidFill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5389904" y="1233282"/>
            <a:ext cx="3525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6"/>
                </a:solidFill>
              </a:rPr>
              <a:t>Micro-disque en silicium</a:t>
            </a:r>
            <a:endParaRPr lang="fr-FR" dirty="0" smtClean="0">
              <a:solidFill>
                <a:schemeClr val="accent6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76" y="1678169"/>
            <a:ext cx="2241946" cy="19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736" y="1678169"/>
            <a:ext cx="2641543" cy="19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compressionmode_stres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73860" y="4576499"/>
            <a:ext cx="2384778" cy="1983600"/>
          </a:xfrm>
          <a:prstGeom prst="rect">
            <a:avLst/>
          </a:prstGeom>
        </p:spPr>
      </p:pic>
      <p:pic>
        <p:nvPicPr>
          <p:cNvPr id="52" name="Image 5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879" y="4578300"/>
            <a:ext cx="2642400" cy="19817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389530" y="3922151"/>
                <a:ext cx="2953437" cy="390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fr-FR" b="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=3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MHz</m:t>
                          </m:r>
                          <m:r>
                            <a:rPr lang="fr-F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 ; </m:t>
                          </m:r>
                          <m:r>
                            <a:rPr lang="fr-FR" b="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</m:sSub>
                      <m:r>
                        <a:rPr lang="fr-FR" b="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100 </m:t>
                      </m:r>
                      <m:r>
                        <a:rPr lang="fr-FR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µ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fr-FR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530" y="3922151"/>
                <a:ext cx="2953437" cy="390043"/>
              </a:xfrm>
              <a:prstGeom prst="rect">
                <a:avLst/>
              </a:prstGeom>
              <a:blipFill rotWithShape="0">
                <a:blip r:embed="rId21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5644673" y="3922151"/>
                <a:ext cx="3015954" cy="390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fr-FR" b="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=300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kHz</m:t>
                          </m:r>
                          <m:r>
                            <a:rPr lang="fr-FR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 ; </m:t>
                          </m:r>
                          <m:r>
                            <a:rPr lang="fr-FR" b="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</m:sSub>
                      <m:r>
                        <a:rPr lang="fr-FR" b="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10 </m:t>
                      </m:r>
                      <m:r>
                        <a:rPr lang="fr-FR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µ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4673" y="3922151"/>
                <a:ext cx="3015954" cy="390043"/>
              </a:xfrm>
              <a:prstGeom prst="rect">
                <a:avLst/>
              </a:prstGeom>
              <a:blipFill rotWithShape="0">
                <a:blip r:embed="rId22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e 18"/>
          <p:cNvGrpSpPr/>
          <p:nvPr/>
        </p:nvGrpSpPr>
        <p:grpSpPr>
          <a:xfrm>
            <a:off x="3911097" y="1162059"/>
            <a:ext cx="1433759" cy="2320784"/>
            <a:chOff x="3911097" y="1162059"/>
            <a:chExt cx="1433759" cy="2320784"/>
          </a:xfrm>
        </p:grpSpPr>
        <p:pic>
          <p:nvPicPr>
            <p:cNvPr id="20" name="Image 19"/>
            <p:cNvPicPr>
              <a:picLocks noChangeAspect="1"/>
            </p:cNvPicPr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04"/>
            <a:stretch/>
          </p:blipFill>
          <p:spPr>
            <a:xfrm>
              <a:off x="3911097" y="1162059"/>
              <a:ext cx="1433759" cy="2320784"/>
            </a:xfrm>
            <a:prstGeom prst="rect">
              <a:avLst/>
            </a:prstGeom>
          </p:spPr>
        </p:pic>
        <p:grpSp>
          <p:nvGrpSpPr>
            <p:cNvPr id="22" name="Groupe 21"/>
            <p:cNvGrpSpPr/>
            <p:nvPr/>
          </p:nvGrpSpPr>
          <p:grpSpPr>
            <a:xfrm>
              <a:off x="4060763" y="1456268"/>
              <a:ext cx="970465" cy="1612921"/>
              <a:chOff x="4060763" y="1099652"/>
              <a:chExt cx="970465" cy="1612921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3" name="ZoneTexte 22"/>
                  <p:cNvSpPr txBox="1"/>
                  <p:nvPr/>
                </p:nvSpPr>
                <p:spPr>
                  <a:xfrm>
                    <a:off x="4112771" y="2343241"/>
                    <a:ext cx="91845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lang="fr-FR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3" name="ZoneTexte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2771" y="2343241"/>
                    <a:ext cx="918457" cy="369332"/>
                  </a:xfrm>
                  <a:prstGeom prst="rect">
                    <a:avLst/>
                  </a:prstGeom>
                  <a:blipFill rotWithShape="0"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ZoneTexte 23"/>
                  <p:cNvSpPr txBox="1"/>
                  <p:nvPr/>
                </p:nvSpPr>
                <p:spPr>
                  <a:xfrm>
                    <a:off x="4060763" y="1099652"/>
                    <a:ext cx="30675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fr-FR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fr-FR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4" name="ZoneTexte 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60763" y="1099652"/>
                    <a:ext cx="306751" cy="276999"/>
                  </a:xfrm>
                  <a:prstGeom prst="rect">
                    <a:avLst/>
                  </a:prstGeom>
                  <a:blipFill rotWithShape="0">
                    <a:blip r:embed="rId25"/>
                    <a:stretch>
                      <a:fillRect l="-18000" r="-18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55093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4.07407E-6 L 0.00104 -0.1203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999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47"/>
                </p:tgtEl>
              </p:cMediaNode>
            </p:video>
          </p:childTnLst>
        </p:cTn>
      </p:par>
    </p:tnLst>
    <p:bldLst>
      <p:bldP spid="59" grpId="0"/>
      <p:bldP spid="36" grpId="0"/>
      <p:bldP spid="37" grpId="0"/>
      <p:bldP spid="53" grpId="0"/>
      <p:bldP spid="5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ompressionmode_stres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3860" y="4576499"/>
            <a:ext cx="2384778" cy="19836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16" y="4044077"/>
            <a:ext cx="3552451" cy="263672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620" y="838200"/>
            <a:ext cx="3499110" cy="262433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620" y="838200"/>
            <a:ext cx="3499110" cy="2624333"/>
          </a:xfrm>
          <a:prstGeom prst="rect">
            <a:avLst/>
          </a:prstGeom>
        </p:spPr>
      </p:pic>
      <p:grpSp>
        <p:nvGrpSpPr>
          <p:cNvPr id="12" name="Groupe 11"/>
          <p:cNvGrpSpPr/>
          <p:nvPr/>
        </p:nvGrpSpPr>
        <p:grpSpPr>
          <a:xfrm>
            <a:off x="5887608" y="3462532"/>
            <a:ext cx="2850946" cy="3246423"/>
            <a:chOff x="5745980" y="3462532"/>
            <a:chExt cx="2850946" cy="3246423"/>
          </a:xfrm>
        </p:grpSpPr>
        <p:grpSp>
          <p:nvGrpSpPr>
            <p:cNvPr id="11" name="Groupe 10"/>
            <p:cNvGrpSpPr/>
            <p:nvPr/>
          </p:nvGrpSpPr>
          <p:grpSpPr>
            <a:xfrm>
              <a:off x="5745980" y="3462532"/>
              <a:ext cx="950834" cy="3246423"/>
              <a:chOff x="6364267" y="3450864"/>
              <a:chExt cx="950834" cy="3246423"/>
            </a:xfrm>
          </p:grpSpPr>
          <p:cxnSp>
            <p:nvCxnSpPr>
              <p:cNvPr id="17" name="Connecteur droit avec flèche 16"/>
              <p:cNvCxnSpPr/>
              <p:nvPr/>
            </p:nvCxnSpPr>
            <p:spPr>
              <a:xfrm flipH="1" flipV="1">
                <a:off x="7315101" y="3487471"/>
                <a:ext cx="0" cy="3193334"/>
              </a:xfrm>
              <a:prstGeom prst="straightConnector1">
                <a:avLst/>
              </a:prstGeom>
              <a:ln w="76200">
                <a:gradFill flip="none" rotWithShape="1">
                  <a:gsLst>
                    <a:gs pos="100000">
                      <a:srgbClr val="FF0000"/>
                    </a:gs>
                    <a:gs pos="0">
                      <a:srgbClr val="00B0F0"/>
                    </a:gs>
                  </a:gsLst>
                  <a:lin ang="5400000" scaled="1"/>
                  <a:tileRect/>
                </a:gra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6562917" y="3450864"/>
                <a:ext cx="70485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spcBef>
                    <a:spcPct val="20000"/>
                  </a:spcBef>
                </a:pPr>
                <a:r>
                  <a:rPr lang="fr-FR" dirty="0" smtClean="0">
                    <a:solidFill>
                      <a:srgbClr val="FF0000"/>
                    </a:solidFill>
                    <a:latin typeface="Calibri"/>
                  </a:rPr>
                  <a:t>300 K</a:t>
                </a:r>
                <a:endParaRPr lang="fr-FR" i="1" dirty="0">
                  <a:solidFill>
                    <a:srgbClr val="FF0000"/>
                  </a:solidFill>
                  <a:latin typeface="Calibri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6485695" y="5177775"/>
                <a:ext cx="77830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spcBef>
                    <a:spcPct val="20000"/>
                  </a:spcBef>
                </a:pPr>
                <a:r>
                  <a:rPr lang="fr-FR" dirty="0" smtClean="0">
                    <a:solidFill>
                      <a:srgbClr val="B980AF"/>
                    </a:solidFill>
                    <a:latin typeface="Calibri"/>
                  </a:rPr>
                  <a:t>30 </a:t>
                </a:r>
                <a:r>
                  <a:rPr lang="fr-FR" dirty="0" err="1" smtClean="0">
                    <a:solidFill>
                      <a:srgbClr val="B980AF"/>
                    </a:solidFill>
                    <a:latin typeface="Calibri"/>
                  </a:rPr>
                  <a:t>mK</a:t>
                </a:r>
                <a:endParaRPr lang="fr-FR" i="1" dirty="0">
                  <a:solidFill>
                    <a:srgbClr val="B980AF"/>
                  </a:solidFill>
                  <a:latin typeface="Calibri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364267" y="6327955"/>
                <a:ext cx="89973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spcBef>
                    <a:spcPct val="20000"/>
                  </a:spcBef>
                </a:pPr>
                <a:r>
                  <a:rPr lang="fr-FR" dirty="0" smtClean="0">
                    <a:solidFill>
                      <a:srgbClr val="00B0F0"/>
                    </a:solidFill>
                    <a:latin typeface="Calibri"/>
                  </a:rPr>
                  <a:t>200 µK</a:t>
                </a:r>
                <a:endParaRPr lang="fr-FR" i="1" dirty="0">
                  <a:solidFill>
                    <a:srgbClr val="00B0F0"/>
                  </a:solidFill>
                  <a:latin typeface="Calibri"/>
                </a:endParaRPr>
              </a:p>
            </p:txBody>
          </p:sp>
        </p:grpSp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8803" y="3726960"/>
              <a:ext cx="1355644" cy="157056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ZoneTexte 25"/>
            <p:cNvSpPr txBox="1"/>
            <p:nvPr/>
          </p:nvSpPr>
          <p:spPr>
            <a:xfrm>
              <a:off x="6874623" y="5693292"/>
              <a:ext cx="17223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1"/>
                  </a:solidFill>
                </a:rPr>
                <a:t>Refroidissement optomécanique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Caractérisation </a:t>
            </a:r>
            <a:r>
              <a:rPr lang="fr-FR" altLang="fr-FR" sz="2000" b="1" dirty="0" smtClean="0">
                <a:solidFill>
                  <a:schemeClr val="accent1"/>
                </a:solidFill>
              </a:rPr>
              <a:t>mécanique de l’oscillateur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6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38199"/>
            <a:ext cx="3566167" cy="2624333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2317753" y="3789556"/>
            <a:ext cx="1247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</a:rPr>
              <a:t>Ringdown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901447" y="3804714"/>
            <a:ext cx="1247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Excitation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1003822" y="573773"/>
            <a:ext cx="2290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Fonction de transfert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167962" y="573773"/>
            <a:ext cx="2290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Mouvement brownien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7369521" y="1053426"/>
            <a:ext cx="1253927" cy="1634533"/>
            <a:chOff x="7369521" y="1053426"/>
            <a:chExt cx="1253927" cy="163453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Rectangle 28"/>
                <p:cNvSpPr/>
                <p:nvPr/>
              </p:nvSpPr>
              <p:spPr>
                <a:xfrm>
                  <a:off x="7495127" y="1131535"/>
                  <a:ext cx="1128321" cy="6919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fr-FR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fr-FR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fr-FR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sSub>
                              <m:sSubPr>
                                <m:ctrlPr>
                                  <a:rPr lang="fr-FR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1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e>
                              <m:sub>
                                <m:r>
                                  <a:rPr lang="fr-FR" b="1" i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𝐞𝐟𝐟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fr-FR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solidFill>
                                          <a:schemeClr val="accent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fr-FR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fr-FR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5127" y="1131535"/>
                  <a:ext cx="1128321" cy="691921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Ellipse 1"/>
            <p:cNvSpPr/>
            <p:nvPr/>
          </p:nvSpPr>
          <p:spPr>
            <a:xfrm>
              <a:off x="7495128" y="1053426"/>
              <a:ext cx="1086644" cy="896293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Connecteur droit avec flèche 8"/>
            <p:cNvCxnSpPr>
              <a:stCxn id="2" idx="3"/>
            </p:cNvCxnSpPr>
            <p:nvPr/>
          </p:nvCxnSpPr>
          <p:spPr>
            <a:xfrm flipH="1">
              <a:off x="7369521" y="1818460"/>
              <a:ext cx="284742" cy="869499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e 34"/>
          <p:cNvGrpSpPr/>
          <p:nvPr/>
        </p:nvGrpSpPr>
        <p:grpSpPr>
          <a:xfrm>
            <a:off x="1578647" y="954220"/>
            <a:ext cx="637992" cy="276999"/>
            <a:chOff x="1578647" y="954220"/>
            <a:chExt cx="637992" cy="276999"/>
          </a:xfrm>
        </p:grpSpPr>
        <p:cxnSp>
          <p:nvCxnSpPr>
            <p:cNvPr id="32" name="Connecteur droit avec flèche 31"/>
            <p:cNvCxnSpPr/>
            <p:nvPr/>
          </p:nvCxnSpPr>
          <p:spPr>
            <a:xfrm flipH="1">
              <a:off x="1578647" y="1059801"/>
              <a:ext cx="250130" cy="54470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ZoneTexte 32"/>
                <p:cNvSpPr txBox="1"/>
                <p:nvPr/>
              </p:nvSpPr>
              <p:spPr>
                <a:xfrm>
                  <a:off x="1828777" y="954220"/>
                  <a:ext cx="38786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1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𝛀</m:t>
                            </m:r>
                          </m:e>
                          <m:sub>
                            <m:r>
                              <a:rPr lang="fr-FR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oMath>
                    </m:oMathPara>
                  </a14:m>
                  <a:endParaRPr lang="fr-FR" b="1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>
            <p:sp>
              <p:nvSpPr>
                <p:cNvPr id="33" name="ZoneTexte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777" y="954220"/>
                  <a:ext cx="387862" cy="27699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4063" r="-1563" b="-1111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e 35"/>
          <p:cNvGrpSpPr/>
          <p:nvPr/>
        </p:nvGrpSpPr>
        <p:grpSpPr>
          <a:xfrm>
            <a:off x="2941500" y="4740433"/>
            <a:ext cx="572654" cy="276999"/>
            <a:chOff x="1578647" y="954220"/>
            <a:chExt cx="572654" cy="276999"/>
          </a:xfrm>
        </p:grpSpPr>
        <p:cxnSp>
          <p:nvCxnSpPr>
            <p:cNvPr id="37" name="Connecteur droit avec flèche 36"/>
            <p:cNvCxnSpPr/>
            <p:nvPr/>
          </p:nvCxnSpPr>
          <p:spPr>
            <a:xfrm flipH="1">
              <a:off x="1578647" y="1059801"/>
              <a:ext cx="250130" cy="54470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ZoneTexte 37"/>
                <p:cNvSpPr txBox="1"/>
                <p:nvPr/>
              </p:nvSpPr>
              <p:spPr>
                <a:xfrm>
                  <a:off x="1828777" y="954220"/>
                  <a:ext cx="32252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1" i="0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𝚪</m:t>
                            </m:r>
                          </m:e>
                          <m:sub>
                            <m:r>
                              <a:rPr lang="fr-FR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oMath>
                    </m:oMathPara>
                  </a14:m>
                  <a:endParaRPr lang="fr-FR" b="1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>
            <p:sp>
              <p:nvSpPr>
                <p:cNvPr id="38" name="ZoneTexte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777" y="954220"/>
                  <a:ext cx="322524" cy="27699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7308" r="-5769" b="-1111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0970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9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44444E-6 L 0.29011 -0.27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97" y="-1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0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  <p:bldLst>
      <p:bldP spid="24" grpId="0"/>
      <p:bldP spid="25" grpId="0"/>
      <p:bldP spid="30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61" y="1841686"/>
            <a:ext cx="4501310" cy="231668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60" y="1841686"/>
            <a:ext cx="4501310" cy="2316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6074448" y="2019134"/>
                <a:ext cx="1415900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ℱ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448" y="2019134"/>
                <a:ext cx="1415900" cy="6127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Mesures interférométriques de petits déplacements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228600" y="628145"/>
                <a:ext cx="15430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accent6"/>
                    </a:solidFill>
                  </a:rPr>
                  <a:t>Déplacement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628145"/>
                <a:ext cx="1543049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791" t="-4717" r="-3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3938587" y="633935"/>
                <a:ext cx="12668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b="1" dirty="0" smtClean="0">
                    <a:solidFill>
                      <a:schemeClr val="accent2"/>
                    </a:solidFill>
                  </a:rPr>
                  <a:t>Déphasage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en-US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587" y="633935"/>
                <a:ext cx="1266825" cy="646331"/>
              </a:xfrm>
              <a:prstGeom prst="rect">
                <a:avLst/>
              </a:prstGeom>
              <a:blipFill rotWithShape="0">
                <a:blip r:embed="rId7"/>
                <a:stretch>
                  <a:fillRect l="-2885" t="-5660" r="-2885" b="-66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ZoneTexte 19"/>
          <p:cNvSpPr txBox="1"/>
          <p:nvPr/>
        </p:nvSpPr>
        <p:spPr>
          <a:xfrm>
            <a:off x="7486650" y="633936"/>
            <a:ext cx="1428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chemeClr val="accent1"/>
                </a:solidFill>
              </a:rPr>
              <a:t>Variation d’intensité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21" name="Connecteur droit avec flèche 20"/>
          <p:cNvCxnSpPr>
            <a:stCxn id="18" idx="3"/>
            <a:endCxn id="19" idx="1"/>
          </p:cNvCxnSpPr>
          <p:nvPr/>
        </p:nvCxnSpPr>
        <p:spPr>
          <a:xfrm>
            <a:off x="1771649" y="951311"/>
            <a:ext cx="2166938" cy="5790"/>
          </a:xfrm>
          <a:prstGeom prst="straightConnector1">
            <a:avLst/>
          </a:prstGeom>
          <a:ln w="25400">
            <a:gradFill flip="none" rotWithShape="1">
              <a:gsLst>
                <a:gs pos="100000">
                  <a:schemeClr val="accent2"/>
                </a:gs>
                <a:gs pos="0">
                  <a:schemeClr val="accent6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stCxn id="19" idx="3"/>
            <a:endCxn id="20" idx="1"/>
          </p:cNvCxnSpPr>
          <p:nvPr/>
        </p:nvCxnSpPr>
        <p:spPr>
          <a:xfrm>
            <a:off x="5205412" y="957101"/>
            <a:ext cx="2281238" cy="1"/>
          </a:xfrm>
          <a:prstGeom prst="straightConnector1">
            <a:avLst/>
          </a:prstGeom>
          <a:ln w="25400">
            <a:gradFill flip="none" rotWithShape="1">
              <a:gsLst>
                <a:gs pos="100000">
                  <a:schemeClr val="accent1"/>
                </a:gs>
                <a:gs pos="0">
                  <a:schemeClr val="accent2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2083593" y="957101"/>
            <a:ext cx="154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Réflexion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5574506" y="957101"/>
            <a:ext cx="1543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Interférence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ZoneTexte 25"/>
              <p:cNvSpPr txBox="1"/>
              <p:nvPr/>
            </p:nvSpPr>
            <p:spPr>
              <a:xfrm>
                <a:off x="3486824" y="2169830"/>
                <a:ext cx="306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824" y="2169830"/>
                <a:ext cx="30675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8000" r="-18000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/>
              <p:cNvSpPr txBox="1"/>
              <p:nvPr/>
            </p:nvSpPr>
            <p:spPr>
              <a:xfrm>
                <a:off x="1961788" y="3397585"/>
                <a:ext cx="3383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788" y="3397585"/>
                <a:ext cx="338362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23636" t="-2174" r="-25455" b="-326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ZoneTexte 32"/>
          <p:cNvSpPr txBox="1"/>
          <p:nvPr/>
        </p:nvSpPr>
        <p:spPr>
          <a:xfrm>
            <a:off x="1236052" y="1504466"/>
            <a:ext cx="115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Référence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287443" y="2332195"/>
            <a:ext cx="752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Laser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1961790" y="3789035"/>
            <a:ext cx="136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Photodiode</a:t>
            </a:r>
          </a:p>
        </p:txBody>
      </p:sp>
      <p:grpSp>
        <p:nvGrpSpPr>
          <p:cNvPr id="9" name="Groupe 8"/>
          <p:cNvGrpSpPr/>
          <p:nvPr/>
        </p:nvGrpSpPr>
        <p:grpSpPr>
          <a:xfrm>
            <a:off x="228600" y="4432098"/>
            <a:ext cx="2633477" cy="2257887"/>
            <a:chOff x="228600" y="4432098"/>
            <a:chExt cx="2633477" cy="2257887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4705733"/>
              <a:ext cx="2633477" cy="1984252"/>
            </a:xfrm>
            <a:prstGeom prst="rect">
              <a:avLst/>
            </a:prstGeom>
          </p:spPr>
        </p:pic>
        <p:sp>
          <p:nvSpPr>
            <p:cNvPr id="25" name="ZoneTexte 24"/>
            <p:cNvSpPr txBox="1"/>
            <p:nvPr/>
          </p:nvSpPr>
          <p:spPr>
            <a:xfrm>
              <a:off x="928687" y="4432098"/>
              <a:ext cx="1685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Interféromètre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Groupe 9"/>
          <p:cNvGrpSpPr/>
          <p:nvPr/>
        </p:nvGrpSpPr>
        <p:grpSpPr>
          <a:xfrm>
            <a:off x="3234687" y="4458574"/>
            <a:ext cx="2674625" cy="2272559"/>
            <a:chOff x="3234687" y="4458574"/>
            <a:chExt cx="2674625" cy="2272559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687" y="4705733"/>
              <a:ext cx="2674625" cy="2025400"/>
            </a:xfrm>
            <a:prstGeom prst="rect">
              <a:avLst/>
            </a:prstGeom>
          </p:spPr>
        </p:pic>
        <p:sp>
          <p:nvSpPr>
            <p:cNvPr id="27" name="ZoneTexte 26"/>
            <p:cNvSpPr txBox="1"/>
            <p:nvPr/>
          </p:nvSpPr>
          <p:spPr>
            <a:xfrm>
              <a:off x="3938587" y="4458574"/>
              <a:ext cx="1685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Cavité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Groupe 10"/>
          <p:cNvGrpSpPr/>
          <p:nvPr/>
        </p:nvGrpSpPr>
        <p:grpSpPr>
          <a:xfrm>
            <a:off x="6281923" y="4158367"/>
            <a:ext cx="2633477" cy="2552192"/>
            <a:chOff x="6281923" y="4158367"/>
            <a:chExt cx="2633477" cy="2552192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1923" y="4726307"/>
              <a:ext cx="2633477" cy="1984252"/>
            </a:xfrm>
            <a:prstGeom prst="rect">
              <a:avLst/>
            </a:prstGeom>
          </p:spPr>
        </p:pic>
        <p:sp>
          <p:nvSpPr>
            <p:cNvPr id="28" name="ZoneTexte 27"/>
            <p:cNvSpPr txBox="1"/>
            <p:nvPr/>
          </p:nvSpPr>
          <p:spPr>
            <a:xfrm>
              <a:off x="6948487" y="4158367"/>
              <a:ext cx="16859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Interféromètre</a:t>
              </a:r>
            </a:p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+ cavité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1" name="ZoneTexte 30"/>
          <p:cNvSpPr txBox="1"/>
          <p:nvPr/>
        </p:nvSpPr>
        <p:spPr>
          <a:xfrm>
            <a:off x="4740031" y="1495544"/>
            <a:ext cx="4175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2"/>
                </a:solidFill>
              </a:rPr>
              <a:t>Déphasage proportionnel au déplacement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ZoneTexte 31"/>
              <p:cNvSpPr txBox="1"/>
              <p:nvPr/>
            </p:nvSpPr>
            <p:spPr>
              <a:xfrm>
                <a:off x="4781548" y="2705560"/>
                <a:ext cx="413385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chemeClr val="accent1"/>
                    </a:solidFill>
                  </a:rPr>
                  <a:t>Variation d’intensité proportionnelle au déphasage</a:t>
                </a:r>
                <a:endParaRPr lang="fr-FR" dirty="0" smtClean="0">
                  <a:solidFill>
                    <a:schemeClr val="accent2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548" y="2705560"/>
                <a:ext cx="4133852" cy="923330"/>
              </a:xfrm>
              <a:prstGeom prst="rect">
                <a:avLst/>
              </a:prstGeom>
              <a:blipFill rotWithShape="0">
                <a:blip r:embed="rId13"/>
                <a:stretch>
                  <a:fillRect l="-1178" t="-3974" b="-4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074448" y="2019555"/>
                <a:ext cx="1386149" cy="6117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  <m:r>
                        <a:rPr lang="fr-F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448" y="2019555"/>
                <a:ext cx="1386149" cy="611771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ZoneTexte 34"/>
              <p:cNvSpPr txBox="1"/>
              <p:nvPr/>
            </p:nvSpPr>
            <p:spPr>
              <a:xfrm>
                <a:off x="9039534" y="3259018"/>
                <a:ext cx="4133852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𝛿𝜑</m:t>
                              </m:r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𝛿𝜑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9534" y="3259018"/>
                <a:ext cx="4133852" cy="71468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Plus 12"/>
          <p:cNvSpPr/>
          <p:nvPr/>
        </p:nvSpPr>
        <p:spPr>
          <a:xfrm>
            <a:off x="2803617" y="5235209"/>
            <a:ext cx="540000" cy="540000"/>
          </a:xfrm>
          <a:prstGeom prst="mathPlus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Égal 13"/>
          <p:cNvSpPr/>
          <p:nvPr/>
        </p:nvSpPr>
        <p:spPr>
          <a:xfrm>
            <a:off x="5825618" y="5289209"/>
            <a:ext cx="540000" cy="432000"/>
          </a:xfrm>
          <a:prstGeom prst="mathEqual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86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1" grpId="0"/>
      <p:bldP spid="32" grpId="0"/>
      <p:bldP spid="12" grpId="0"/>
      <p:bldP spid="12" grpId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fr-FR" altLang="fr-FR" dirty="0">
              <a:solidFill>
                <a:schemeClr val="tx2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381000"/>
          </a:xfrm>
          <a:noFill/>
          <a:ln/>
        </p:spPr>
        <p:txBody>
          <a:bodyPr/>
          <a:lstStyle/>
          <a:p>
            <a:pPr algn="l"/>
            <a:r>
              <a:rPr lang="fr-FR" altLang="fr-FR" sz="2000" b="1" dirty="0" smtClean="0">
                <a:solidFill>
                  <a:schemeClr val="accent1"/>
                </a:solidFill>
              </a:rPr>
              <a:t>La cavité optomécanique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8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34280" y="680077"/>
            <a:ext cx="6258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La faible taille des oscillateurs nécessite un miroir de faible rayon de courbure </a:t>
            </a:r>
            <a:endParaRPr lang="fr-FR" b="1" dirty="0" smtClean="0">
              <a:solidFill>
                <a:schemeClr val="accent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845" y="852485"/>
            <a:ext cx="2281553" cy="1714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" t="24339" r="15280" b="17249"/>
          <a:stretch/>
        </p:blipFill>
        <p:spPr>
          <a:xfrm>
            <a:off x="2677641" y="3589490"/>
            <a:ext cx="2599298" cy="25350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9" r="36106" b="15000"/>
          <a:stretch/>
        </p:blipFill>
        <p:spPr>
          <a:xfrm>
            <a:off x="223287" y="3584339"/>
            <a:ext cx="2218074" cy="2540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220" y="3584339"/>
            <a:ext cx="3386874" cy="2540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e 2"/>
          <p:cNvGrpSpPr/>
          <p:nvPr/>
        </p:nvGrpSpPr>
        <p:grpSpPr>
          <a:xfrm>
            <a:off x="228599" y="1432555"/>
            <a:ext cx="6581062" cy="1526584"/>
            <a:chOff x="228599" y="1432555"/>
            <a:chExt cx="6581062" cy="1526584"/>
          </a:xfrm>
        </p:grpSpPr>
        <p:grpSp>
          <p:nvGrpSpPr>
            <p:cNvPr id="2" name="Groupe 1"/>
            <p:cNvGrpSpPr/>
            <p:nvPr/>
          </p:nvGrpSpPr>
          <p:grpSpPr>
            <a:xfrm>
              <a:off x="228599" y="1432555"/>
              <a:ext cx="6264064" cy="1526584"/>
              <a:chOff x="228600" y="1178659"/>
              <a:chExt cx="6264064" cy="1526584"/>
            </a:xfrm>
          </p:grpSpPr>
          <p:pic>
            <p:nvPicPr>
              <p:cNvPr id="9" name="Picture 31" descr="photoablation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7742" y="1272286"/>
                <a:ext cx="3420109" cy="10454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ZoneTexte 9"/>
              <p:cNvSpPr txBox="1"/>
              <p:nvPr/>
            </p:nvSpPr>
            <p:spPr>
              <a:xfrm>
                <a:off x="228600" y="1178659"/>
                <a:ext cx="11874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>
                    <a:solidFill>
                      <a:srgbClr val="FF0000"/>
                    </a:solidFill>
                  </a:rPr>
                  <a:t>Laser CO2 pulsé</a:t>
                </a:r>
                <a:endParaRPr lang="fr-FR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1001482" y="1892060"/>
                <a:ext cx="8464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/>
                  <a:t>Silice</a:t>
                </a:r>
                <a:endParaRPr lang="fr-FR" dirty="0"/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836065" y="2335911"/>
                <a:ext cx="11772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Tirs</a:t>
                </a:r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" name="ZoneTexte 12"/>
              <p:cNvSpPr txBox="1"/>
              <p:nvPr/>
            </p:nvSpPr>
            <p:spPr>
              <a:xfrm>
                <a:off x="2048597" y="2319871"/>
                <a:ext cx="24218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chemeClr val="bg1">
                        <a:lumMod val="50000"/>
                      </a:schemeClr>
                    </a:solidFill>
                  </a:rPr>
                  <a:t>Sublimation &amp; Fusion</a:t>
                </a:r>
                <a:endParaRPr lang="fr-FR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4" name="Image 13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1590" y="1395878"/>
                <a:ext cx="1881074" cy="921813"/>
              </a:xfrm>
              <a:prstGeom prst="rect">
                <a:avLst/>
              </a:prstGeom>
            </p:spPr>
          </p:pic>
        </p:grpSp>
        <p:sp>
          <p:nvSpPr>
            <p:cNvPr id="20" name="ZoneTexte 19"/>
            <p:cNvSpPr txBox="1"/>
            <p:nvPr/>
          </p:nvSpPr>
          <p:spPr>
            <a:xfrm>
              <a:off x="4387850" y="2578943"/>
              <a:ext cx="2421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bg1">
                      <a:lumMod val="50000"/>
                    </a:schemeClr>
                  </a:solidFill>
                </a:rPr>
                <a:t>Miroir de Bragg</a:t>
              </a:r>
              <a:endParaRPr lang="fr-FR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/>
              <p:cNvSpPr txBox="1"/>
              <p:nvPr/>
            </p:nvSpPr>
            <p:spPr>
              <a:xfrm>
                <a:off x="6560270" y="6271672"/>
                <a:ext cx="2398092" cy="2965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30 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mK</m:t>
                      </m:r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≈100 </m:t>
                      </m:r>
                      <m:r>
                        <m:rPr>
                          <m:sty m:val="p"/>
                        </m:rPr>
                        <a:rPr lang="fr-FR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mK</m:t>
                      </m:r>
                    </m:oMath>
                  </m:oMathPara>
                </a14:m>
                <a:endParaRPr lang="fr-FR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270" y="6271672"/>
                <a:ext cx="2398092" cy="296556"/>
              </a:xfrm>
              <a:prstGeom prst="rect">
                <a:avLst/>
              </a:prstGeom>
              <a:blipFill rotWithShape="0">
                <a:blip r:embed="rId9"/>
                <a:stretch>
                  <a:fillRect l="-761" r="-1015" b="-270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044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1" y="5392873"/>
            <a:ext cx="898132" cy="20422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0" y="5398194"/>
            <a:ext cx="843729" cy="204229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00" y="5395579"/>
            <a:ext cx="843729" cy="20422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7" y="5398194"/>
            <a:ext cx="1266825" cy="204229"/>
          </a:xfrm>
          <a:prstGeom prst="rect">
            <a:avLst/>
          </a:prstGeom>
        </p:spPr>
      </p:pic>
      <p:pic>
        <p:nvPicPr>
          <p:cNvPr id="44" name="Image 4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97" y="2092121"/>
            <a:ext cx="2995367" cy="2348402"/>
          </a:xfrm>
          <a:prstGeom prst="rect">
            <a:avLst/>
          </a:prstGeom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28600" y="457200"/>
            <a:ext cx="8686800" cy="53975"/>
          </a:xfrm>
          <a:prstGeom prst="rect">
            <a:avLst/>
          </a:prstGeom>
          <a:gradFill rotWithShape="1">
            <a:gsLst>
              <a:gs pos="0">
                <a:srgbClr val="0099FF"/>
              </a:gs>
              <a:gs pos="100000">
                <a:srgbClr val="9BD7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en-GB" altLang="fr-FR">
              <a:solidFill>
                <a:schemeClr val="tx2"/>
              </a:solidFill>
            </a:endParaRPr>
          </a:p>
        </p:txBody>
      </p:sp>
      <p:sp>
        <p:nvSpPr>
          <p:cNvPr id="9" name="Rectangle 11"/>
          <p:cNvSpPr txBox="1">
            <a:spLocks noChangeArrowheads="1"/>
          </p:cNvSpPr>
          <p:nvPr/>
        </p:nvSpPr>
        <p:spPr>
          <a:xfrm>
            <a:off x="228600" y="76200"/>
            <a:ext cx="8686800" cy="38100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b="1" dirty="0" smtClean="0">
                <a:solidFill>
                  <a:schemeClr val="accent1"/>
                </a:solidFill>
              </a:rPr>
              <a:t>Couplage optomécanique et refroidissement</a:t>
            </a:r>
            <a:endParaRPr lang="fr-FR" altLang="fr-FR" sz="2000" b="1" dirty="0">
              <a:solidFill>
                <a:schemeClr val="accent1"/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8458200" y="-4115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dirty="0" smtClean="0"/>
              <a:t>9</a:t>
            </a:r>
          </a:p>
        </p:txBody>
      </p:sp>
      <p:pic>
        <p:nvPicPr>
          <p:cNvPr id="36" name="Imag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67" y="4585920"/>
            <a:ext cx="1021145" cy="1828778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174" y="5088370"/>
            <a:ext cx="213512" cy="823878"/>
          </a:xfrm>
          <a:prstGeom prst="rect">
            <a:avLst/>
          </a:prstGeom>
        </p:spPr>
      </p:pic>
      <p:pic>
        <p:nvPicPr>
          <p:cNvPr id="42" name="Image 4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7" y="5088370"/>
            <a:ext cx="327231" cy="823878"/>
          </a:xfrm>
          <a:prstGeom prst="rect">
            <a:avLst/>
          </a:prstGeom>
        </p:spPr>
      </p:pic>
      <p:sp>
        <p:nvSpPr>
          <p:cNvPr id="43" name="Ellipse 42"/>
          <p:cNvSpPr/>
          <p:nvPr/>
        </p:nvSpPr>
        <p:spPr>
          <a:xfrm>
            <a:off x="2257524" y="3151907"/>
            <a:ext cx="180000" cy="180000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224977" y="885340"/>
            <a:ext cx="3829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Dans une cavité optique désaccordée, l’intensité </a:t>
            </a:r>
            <a:r>
              <a:rPr lang="fr-FR" dirty="0" err="1" smtClean="0">
                <a:solidFill>
                  <a:schemeClr val="accent1"/>
                </a:solidFill>
              </a:rPr>
              <a:t>intracavité</a:t>
            </a:r>
            <a:r>
              <a:rPr lang="fr-FR" dirty="0" smtClean="0">
                <a:solidFill>
                  <a:schemeClr val="accent1"/>
                </a:solidFill>
              </a:rPr>
              <a:t> dépend de distance entre les deux miroirs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61" name="ZoneTexte 60"/>
          <p:cNvSpPr txBox="1"/>
          <p:nvPr/>
        </p:nvSpPr>
        <p:spPr>
          <a:xfrm rot="3626702">
            <a:off x="6982675" y="1329936"/>
            <a:ext cx="889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R</a:t>
            </a:r>
            <a:r>
              <a:rPr lang="fr-FR" b="1" dirty="0" smtClean="0">
                <a:solidFill>
                  <a:schemeClr val="bg1">
                    <a:lumMod val="50000"/>
                  </a:schemeClr>
                </a:solidFill>
              </a:rPr>
              <a:t>etard</a:t>
            </a:r>
          </a:p>
        </p:txBody>
      </p:sp>
      <p:grpSp>
        <p:nvGrpSpPr>
          <p:cNvPr id="20" name="Groupe 19"/>
          <p:cNvGrpSpPr/>
          <p:nvPr/>
        </p:nvGrpSpPr>
        <p:grpSpPr>
          <a:xfrm>
            <a:off x="4537918" y="633936"/>
            <a:ext cx="3785269" cy="2147246"/>
            <a:chOff x="4899218" y="1455240"/>
            <a:chExt cx="3785269" cy="2147246"/>
          </a:xfrm>
        </p:grpSpPr>
        <p:sp>
          <p:nvSpPr>
            <p:cNvPr id="49" name="ZoneTexte 48"/>
            <p:cNvSpPr txBox="1"/>
            <p:nvPr/>
          </p:nvSpPr>
          <p:spPr>
            <a:xfrm>
              <a:off x="6021953" y="1528261"/>
              <a:ext cx="1525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1"/>
                  </a:solidFill>
                </a:rPr>
                <a:t>Déplacements</a:t>
              </a:r>
            </a:p>
          </p:txBody>
        </p:sp>
        <p:sp>
          <p:nvSpPr>
            <p:cNvPr id="50" name="ZoneTexte 49"/>
            <p:cNvSpPr txBox="1"/>
            <p:nvPr/>
          </p:nvSpPr>
          <p:spPr>
            <a:xfrm>
              <a:off x="7234397" y="2956155"/>
              <a:ext cx="14500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2"/>
                  </a:solidFill>
                </a:rPr>
                <a:t>Intensité </a:t>
              </a:r>
              <a:r>
                <a:rPr lang="fr-FR" dirty="0" err="1" smtClean="0">
                  <a:solidFill>
                    <a:schemeClr val="accent2"/>
                  </a:solidFill>
                </a:rPr>
                <a:t>intracavité</a:t>
              </a:r>
              <a:endParaRPr lang="fr-FR" dirty="0" smtClean="0">
                <a:solidFill>
                  <a:schemeClr val="accent2"/>
                </a:solidFill>
              </a:endParaRPr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4899218" y="2956155"/>
              <a:ext cx="14506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>
                  <a:solidFill>
                    <a:schemeClr val="accent6"/>
                  </a:solidFill>
                </a:rPr>
                <a:t>Pression de radiation</a:t>
              </a:r>
            </a:p>
          </p:txBody>
        </p:sp>
        <p:sp>
          <p:nvSpPr>
            <p:cNvPr id="53" name="Ellipse 52"/>
            <p:cNvSpPr/>
            <p:nvPr/>
          </p:nvSpPr>
          <p:spPr>
            <a:xfrm>
              <a:off x="6021953" y="1455240"/>
              <a:ext cx="1525209" cy="535022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Ellipse 53"/>
            <p:cNvSpPr/>
            <p:nvPr/>
          </p:nvSpPr>
          <p:spPr>
            <a:xfrm>
              <a:off x="7234397" y="2956154"/>
              <a:ext cx="1450090" cy="646332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Ellipse 55"/>
            <p:cNvSpPr/>
            <p:nvPr/>
          </p:nvSpPr>
          <p:spPr>
            <a:xfrm>
              <a:off x="4899218" y="2934327"/>
              <a:ext cx="1450672" cy="668159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7" name="Connecteur droit avec flèche 56"/>
            <p:cNvCxnSpPr>
              <a:stCxn id="53" idx="5"/>
              <a:endCxn id="54" idx="0"/>
            </p:cNvCxnSpPr>
            <p:nvPr/>
          </p:nvCxnSpPr>
          <p:spPr>
            <a:xfrm>
              <a:off x="7323800" y="1911910"/>
              <a:ext cx="635642" cy="1044244"/>
            </a:xfrm>
            <a:prstGeom prst="straightConnector1">
              <a:avLst/>
            </a:prstGeom>
            <a:ln w="635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avec flèche 58"/>
            <p:cNvCxnSpPr>
              <a:stCxn id="56" idx="0"/>
              <a:endCxn id="53" idx="3"/>
            </p:cNvCxnSpPr>
            <p:nvPr/>
          </p:nvCxnSpPr>
          <p:spPr>
            <a:xfrm flipV="1">
              <a:off x="5624554" y="1911910"/>
              <a:ext cx="620761" cy="1022417"/>
            </a:xfrm>
            <a:prstGeom prst="straightConnector1">
              <a:avLst/>
            </a:prstGeom>
            <a:ln w="63500">
              <a:gradFill>
                <a:gsLst>
                  <a:gs pos="0">
                    <a:schemeClr val="accent6"/>
                  </a:gs>
                  <a:gs pos="100000">
                    <a:schemeClr val="accent1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avec flèche 59"/>
            <p:cNvCxnSpPr>
              <a:stCxn id="50" idx="1"/>
              <a:endCxn id="56" idx="6"/>
            </p:cNvCxnSpPr>
            <p:nvPr/>
          </p:nvCxnSpPr>
          <p:spPr>
            <a:xfrm flipH="1" flipV="1">
              <a:off x="6349890" y="3268407"/>
              <a:ext cx="884507" cy="10914"/>
            </a:xfrm>
            <a:prstGeom prst="straightConnector1">
              <a:avLst/>
            </a:prstGeom>
            <a:ln w="63500">
              <a:gradFill>
                <a:gsLst>
                  <a:gs pos="0">
                    <a:schemeClr val="accent2"/>
                  </a:gs>
                  <a:gs pos="100000">
                    <a:schemeClr val="accent6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ZoneTexte 61"/>
            <p:cNvSpPr txBox="1"/>
            <p:nvPr/>
          </p:nvSpPr>
          <p:spPr>
            <a:xfrm>
              <a:off x="6253191" y="2229466"/>
              <a:ext cx="11476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>
                  <a:solidFill>
                    <a:schemeClr val="bg1">
                      <a:lumMod val="50000"/>
                    </a:schemeClr>
                  </a:solidFill>
                </a:rPr>
                <a:t>Contre-réaction</a:t>
              </a:r>
            </a:p>
          </p:txBody>
        </p:sp>
      </p:grpSp>
      <p:grpSp>
        <p:nvGrpSpPr>
          <p:cNvPr id="22" name="Groupe 21"/>
          <p:cNvGrpSpPr/>
          <p:nvPr/>
        </p:nvGrpSpPr>
        <p:grpSpPr>
          <a:xfrm>
            <a:off x="4392686" y="3907384"/>
            <a:ext cx="3930501" cy="1856935"/>
            <a:chOff x="4445504" y="5028862"/>
            <a:chExt cx="3930501" cy="1856935"/>
          </a:xfrm>
        </p:grpSpPr>
        <p:sp>
          <p:nvSpPr>
            <p:cNvPr id="63" name="ZoneTexte 62"/>
            <p:cNvSpPr txBox="1"/>
            <p:nvPr/>
          </p:nvSpPr>
          <p:spPr>
            <a:xfrm>
              <a:off x="6116268" y="5028862"/>
              <a:ext cx="889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chemeClr val="bg1">
                      <a:lumMod val="50000"/>
                    </a:schemeClr>
                  </a:solidFill>
                </a:rPr>
                <a:t>R</a:t>
              </a:r>
              <a:r>
                <a:rPr lang="fr-FR" b="1" dirty="0" smtClean="0">
                  <a:solidFill>
                    <a:schemeClr val="bg1">
                      <a:lumMod val="50000"/>
                    </a:schemeClr>
                  </a:solidFill>
                </a:rPr>
                <a:t>etard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4" name="ZoneTexte 63"/>
                <p:cNvSpPr txBox="1"/>
                <p:nvPr/>
              </p:nvSpPr>
              <p:spPr>
                <a:xfrm>
                  <a:off x="4445504" y="5755551"/>
                  <a:ext cx="1826115" cy="113024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fr-FR" b="1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Ressort </a:t>
                  </a:r>
                  <a:r>
                    <a:rPr lang="fr-FR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optique</a:t>
                  </a:r>
                </a:p>
                <a:p>
                  <a:pPr algn="ctr"/>
                  <a:endParaRPr lang="fr-FR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∝</m:t>
                        </m:r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fr-FR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eff</m:t>
                            </m:r>
                          </m:sub>
                        </m:sSub>
                      </m:oMath>
                    </m:oMathPara>
                  </a14:m>
                  <a:endParaRPr lang="fr-FR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64" name="ZoneTexte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5504" y="5755551"/>
                  <a:ext cx="1826115" cy="1130246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6989" b="-161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ZoneTexte 64"/>
                <p:cNvSpPr txBox="1"/>
                <p:nvPr/>
              </p:nvSpPr>
              <p:spPr>
                <a:xfrm>
                  <a:off x="7010888" y="5755551"/>
                  <a:ext cx="1365117" cy="11302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fr-FR" b="1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Friction froide</a:t>
                  </a:r>
                </a:p>
                <a:p>
                  <a:endParaRPr lang="fr-FR" i="1" dirty="0" smtClean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∝−</m:t>
                        </m:r>
                        <m:r>
                          <a:rPr lang="fr-FR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acc>
                          <m:accPr>
                            <m:chr m:val="̇"/>
                            <m:ctrlP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fr-FR" b="0" dirty="0" smtClean="0">
                    <a:solidFill>
                      <a:schemeClr val="bg1">
                        <a:lumMod val="50000"/>
                      </a:schemeClr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eff</m:t>
                            </m:r>
                          </m:sub>
                        </m:sSub>
                      </m:oMath>
                    </m:oMathPara>
                  </a14:m>
                  <a:endParaRPr lang="fr-FR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65" name="ZoneTexte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0888" y="5755551"/>
                  <a:ext cx="1365117" cy="1130246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9375" t="-6989" r="-9821" b="-161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Connecteur droit avec flèche 65"/>
            <p:cNvCxnSpPr>
              <a:stCxn id="63" idx="1"/>
              <a:endCxn id="64" idx="0"/>
            </p:cNvCxnSpPr>
            <p:nvPr/>
          </p:nvCxnSpPr>
          <p:spPr>
            <a:xfrm flipH="1">
              <a:off x="5358562" y="5213528"/>
              <a:ext cx="757706" cy="542023"/>
            </a:xfrm>
            <a:prstGeom prst="straightConnector1">
              <a:avLst/>
            </a:prstGeom>
            <a:ln w="25400">
              <a:gradFill>
                <a:gsLst>
                  <a:gs pos="100000">
                    <a:schemeClr val="bg1">
                      <a:lumMod val="50000"/>
                    </a:schemeClr>
                  </a:gs>
                  <a:gs pos="0">
                    <a:schemeClr val="bg1">
                      <a:lumMod val="95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avec flèche 66"/>
            <p:cNvCxnSpPr>
              <a:stCxn id="63" idx="3"/>
              <a:endCxn id="65" idx="0"/>
            </p:cNvCxnSpPr>
            <p:nvPr/>
          </p:nvCxnSpPr>
          <p:spPr>
            <a:xfrm>
              <a:off x="7005773" y="5213528"/>
              <a:ext cx="687674" cy="542023"/>
            </a:xfrm>
            <a:prstGeom prst="straightConnector1">
              <a:avLst/>
            </a:prstGeom>
            <a:ln w="25400">
              <a:gradFill>
                <a:gsLst>
                  <a:gs pos="100000">
                    <a:schemeClr val="bg1">
                      <a:lumMod val="50000"/>
                    </a:schemeClr>
                  </a:gs>
                  <a:gs pos="0">
                    <a:schemeClr val="bg1">
                      <a:lumMod val="95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ZoneTexte 67"/>
          <p:cNvSpPr txBox="1"/>
          <p:nvPr/>
        </p:nvSpPr>
        <p:spPr>
          <a:xfrm>
            <a:off x="3800475" y="2882618"/>
            <a:ext cx="5114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1"/>
                </a:solidFill>
              </a:rPr>
              <a:t>Le </a:t>
            </a:r>
            <a:r>
              <a:rPr lang="fr-FR" b="1" dirty="0" smtClean="0">
                <a:solidFill>
                  <a:schemeClr val="accent1"/>
                </a:solidFill>
              </a:rPr>
              <a:t>couplage optomécanique </a:t>
            </a:r>
            <a:r>
              <a:rPr lang="fr-FR" dirty="0" smtClean="0">
                <a:solidFill>
                  <a:schemeClr val="accent1"/>
                </a:solidFill>
              </a:rPr>
              <a:t>lie les </a:t>
            </a:r>
            <a:r>
              <a:rPr lang="fr-FR" b="1" dirty="0" smtClean="0">
                <a:solidFill>
                  <a:schemeClr val="accent1"/>
                </a:solidFill>
              </a:rPr>
              <a:t>déplacements</a:t>
            </a:r>
            <a:r>
              <a:rPr lang="fr-FR" dirty="0" smtClean="0">
                <a:solidFill>
                  <a:schemeClr val="accent1"/>
                </a:solidFill>
              </a:rPr>
              <a:t> du miroir et l’</a:t>
            </a:r>
            <a:r>
              <a:rPr lang="fr-FR" b="1" dirty="0" smtClean="0">
                <a:solidFill>
                  <a:schemeClr val="accent1"/>
                </a:solidFill>
              </a:rPr>
              <a:t>intensité </a:t>
            </a:r>
            <a:r>
              <a:rPr lang="fr-FR" b="1" dirty="0" err="1" smtClean="0">
                <a:solidFill>
                  <a:schemeClr val="accent1"/>
                </a:solidFill>
              </a:rPr>
              <a:t>intracavité</a:t>
            </a:r>
            <a:r>
              <a:rPr lang="fr-FR" b="1" dirty="0" smtClean="0">
                <a:solidFill>
                  <a:schemeClr val="accent1"/>
                </a:solidFill>
              </a:rPr>
              <a:t> </a:t>
            </a:r>
            <a:r>
              <a:rPr lang="fr-FR" dirty="0" smtClean="0">
                <a:solidFill>
                  <a:schemeClr val="accent1"/>
                </a:solidFill>
              </a:rPr>
              <a:t>par l’intermédiaire de la </a:t>
            </a:r>
            <a:r>
              <a:rPr lang="fr-FR" b="1" dirty="0" smtClean="0">
                <a:solidFill>
                  <a:schemeClr val="accent1"/>
                </a:solidFill>
              </a:rPr>
              <a:t>pression de radiation</a:t>
            </a:r>
            <a:endParaRPr lang="fr-FR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/>
              <p:cNvSpPr/>
              <p:nvPr/>
            </p:nvSpPr>
            <p:spPr>
              <a:xfrm>
                <a:off x="5686535" y="5977213"/>
                <a:ext cx="1643334" cy="6582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env</m:t>
                          </m:r>
                        </m:sub>
                      </m:sSub>
                      <m:f>
                        <m:fPr>
                          <m:ctrlPr>
                            <a:rPr lang="fr-F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i="1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6535" y="5977213"/>
                <a:ext cx="1643334" cy="65825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948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85185E-6 L 0.13733 -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5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85185E-6 L 0.01163 0.00023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81481E-6 C 0.00069 0.01226 0.00156 0.02476 0.00278 0.03449 C 0.00399 0.04398 0.00521 0.05023 0.00677 0.05763 C 0.0085 0.06481 0.01059 0.07152 0.01284 0.07847 " pathEditMode="relative" rAng="0" ptsTypes="AAAA"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" y="391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63 0.00023 L -0.01215 -0.00046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-46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84 0.07847 L -0.0099 -0.0838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-8125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15 -0.00046 L -1.11111E-6 -1.85185E-6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8" y="2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9 -0.0838 L 2.77778E-6 4.81481E-6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" y="419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3" grpId="2" animBg="1"/>
      <p:bldP spid="43" grpId="3" animBg="1"/>
      <p:bldP spid="61" grpId="0"/>
      <p:bldP spid="68" grpId="0"/>
      <p:bldP spid="34" grpId="0"/>
    </p:bld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48809</TotalTime>
  <Words>1028</Words>
  <Application>Microsoft Office PowerPoint</Application>
  <PresentationFormat>Affichage à l'écran (4:3)</PresentationFormat>
  <Paragraphs>273</Paragraphs>
  <Slides>20</Slides>
  <Notes>20</Notes>
  <HiddenSlides>0</HiddenSlides>
  <MMClips>3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Thème Office</vt:lpstr>
      <vt:lpstr>Mise en perspective didactique d’un dossier de recherche</vt:lpstr>
      <vt:lpstr>Parcours universitaire</vt:lpstr>
      <vt:lpstr>Tester la mécanique quantique</vt:lpstr>
      <vt:lpstr>Mouvement brownien – Etat quantique fondamental d’un oscillateur mécanique</vt:lpstr>
      <vt:lpstr>Les oscillateurs mécaniques</vt:lpstr>
      <vt:lpstr>Caractérisation mécanique de l’oscillateur</vt:lpstr>
      <vt:lpstr>Mesures interférométriques de petits déplacements</vt:lpstr>
      <vt:lpstr>La cavité optomécanique</vt:lpstr>
      <vt:lpstr>Présentation PowerPoint</vt:lpstr>
      <vt:lpstr>Refroidissement par rétroaction</vt:lpstr>
      <vt:lpstr>Résultats</vt:lpstr>
      <vt:lpstr>Vers une amélioration de la sensibilité des mesures de déplacement</vt:lpstr>
      <vt:lpstr>Présentation PowerPoint</vt:lpstr>
      <vt:lpstr>Etude du micro-pilier en 2ème année de CPGE – Ondes acoustiques</vt:lpstr>
      <vt:lpstr>Etude du micro-pilier en 1ère année de CPGE – Oscillateur mécanique</vt:lpstr>
      <vt:lpstr>Etude du micro-pilier en 1ère année de CPGE – Caractérisation d’un diapason</vt:lpstr>
      <vt:lpstr>Etude du micro-pilier en 1ère année de CPGE – Susceptibilité mécanique</vt:lpstr>
      <vt:lpstr>Etude du micro-pilier en 1ère  année de CPGE – Caractérisation d’un diapason</vt:lpstr>
      <vt:lpstr>Etude du micro-pilier en 1ère  année de CPGE – Des oscillateurs plus complexes</vt:lpstr>
      <vt:lpstr>Mesures de déplacements au lycée</vt:lpstr>
    </vt:vector>
  </TitlesOfParts>
  <Company>LKB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remi</dc:creator>
  <cp:lastModifiedBy>remi</cp:lastModifiedBy>
  <cp:revision>897</cp:revision>
  <cp:lastPrinted>2019-07-12T11:29:22Z</cp:lastPrinted>
  <dcterms:created xsi:type="dcterms:W3CDTF">2016-01-19T10:18:58Z</dcterms:created>
  <dcterms:modified xsi:type="dcterms:W3CDTF">2020-04-01T14:30:56Z</dcterms:modified>
</cp:coreProperties>
</file>